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odec Pro ExtraBold" panose="020B0604020202020204" charset="0"/>
      <p:regular r:id="rId21"/>
    </p:embeddedFont>
    <p:embeddedFont>
      <p:font typeface="Glacial Indifference" panose="020B0604020202020204" charset="0"/>
      <p:regular r:id="rId22"/>
    </p:embeddedFont>
    <p:embeddedFont>
      <p:font typeface="Canva Sans Bold" panose="020B0604020202020204" charset="0"/>
      <p:regular r:id="rId23"/>
    </p:embeddedFont>
    <p:embeddedFont>
      <p:font typeface="Glacial Indifference Bold" panose="020B0604020202020204" charset="0"/>
      <p:regular r:id="rId24"/>
    </p:embeddedFont>
    <p:embeddedFont>
      <p:font typeface="Canva Sans" panose="020B0604020202020204" charset="0"/>
      <p:regular r:id="rId25"/>
    </p:embeddedFont>
    <p:embeddedFont>
      <p:font typeface="Playfair Display Bold" panose="020B0604020202020204" charset="0"/>
      <p:regular r:id="rId26"/>
    </p:embeddedFont>
    <p:embeddedFont>
      <p:font typeface="Open Sauce" panose="020B0604020202020204" charset="0"/>
      <p:regular r:id="rId27"/>
    </p:embeddedFont>
    <p:embeddedFont>
      <p:font typeface="Calibri" panose="020F0502020204030204" pitchFamily="34" charset="0"/>
      <p:regular r:id="rId28"/>
      <p:bold r:id="rId29"/>
      <p:italic r:id="rId30"/>
      <p:boldItalic r:id="rId31"/>
    </p:embeddedFont>
    <p:embeddedFont>
      <p:font typeface="Open Sauce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4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10.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5.jpeg"/><Relationship Id="rId5" Type="http://schemas.openxmlformats.org/officeDocument/2006/relationships/image" Target="../media/image2.png"/><Relationship Id="rId10" Type="http://schemas.openxmlformats.org/officeDocument/2006/relationships/image" Target="../media/image14.jpeg"/><Relationship Id="rId4" Type="http://schemas.openxmlformats.org/officeDocument/2006/relationships/image" Target="../media/image16.svg"/><Relationship Id="rId9"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0.pn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2.jpeg"/><Relationship Id="rId5" Type="http://schemas.openxmlformats.org/officeDocument/2006/relationships/image" Target="../media/image2.png"/><Relationship Id="rId10" Type="http://schemas.openxmlformats.org/officeDocument/2006/relationships/image" Target="../media/image21.jpeg"/><Relationship Id="rId4" Type="http://schemas.openxmlformats.org/officeDocument/2006/relationships/image" Target="../media/image16.svg"/><Relationship Id="rId9"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image" Target="../media/image10.png"/><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9.jpeg"/><Relationship Id="rId5" Type="http://schemas.openxmlformats.org/officeDocument/2006/relationships/image" Target="../media/image2.png"/><Relationship Id="rId10" Type="http://schemas.openxmlformats.org/officeDocument/2006/relationships/image" Target="../media/image28.jpeg"/><Relationship Id="rId4" Type="http://schemas.openxmlformats.org/officeDocument/2006/relationships/image" Target="../media/image16.svg"/><Relationship Id="rId9" Type="http://schemas.openxmlformats.org/officeDocument/2006/relationships/image" Target="../media/image27.jpeg"/><Relationship Id="rId1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0.png"/><Relationship Id="rId7" Type="http://schemas.openxmlformats.org/officeDocument/2006/relationships/image" Target="../media/image33.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0.pn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16.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13" Type="http://schemas.openxmlformats.org/officeDocument/2006/relationships/image" Target="../media/image55.svg"/><Relationship Id="rId3" Type="http://schemas.openxmlformats.org/officeDocument/2006/relationships/image" Target="../media/image45.svg"/><Relationship Id="rId7" Type="http://schemas.openxmlformats.org/officeDocument/2006/relationships/image" Target="../media/image41.png"/><Relationship Id="rId12"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svg"/><Relationship Id="rId5" Type="http://schemas.openxmlformats.org/officeDocument/2006/relationships/image" Target="../media/image40.png"/><Relationship Id="rId15" Type="http://schemas.openxmlformats.org/officeDocument/2006/relationships/image" Target="../media/image57.sv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51.sv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3.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6" name="Group 6"/>
          <p:cNvGrpSpPr/>
          <p:nvPr/>
        </p:nvGrpSpPr>
        <p:grpSpPr>
          <a:xfrm>
            <a:off x="0" y="0"/>
            <a:ext cx="1543050" cy="10287000"/>
            <a:chOff x="0" y="0"/>
            <a:chExt cx="406400" cy="2709333"/>
          </a:xfrm>
        </p:grpSpPr>
        <p:sp>
          <p:nvSpPr>
            <p:cNvPr id="7" name="Freeform 7"/>
            <p:cNvSpPr/>
            <p:nvPr/>
          </p:nvSpPr>
          <p:spPr>
            <a:xfrm>
              <a:off x="0" y="0"/>
              <a:ext cx="406400" cy="2709333"/>
            </a:xfrm>
            <a:custGeom>
              <a:avLst/>
              <a:gdLst/>
              <a:ahLst/>
              <a:cxnLst/>
              <a:rect l="l" t="t" r="r" b="b"/>
              <a:pathLst>
                <a:path w="406400" h="2709333">
                  <a:moveTo>
                    <a:pt x="0" y="0"/>
                  </a:moveTo>
                  <a:lnTo>
                    <a:pt x="406400" y="0"/>
                  </a:lnTo>
                  <a:lnTo>
                    <a:pt x="406400" y="2709333"/>
                  </a:lnTo>
                  <a:lnTo>
                    <a:pt x="0" y="2709333"/>
                  </a:lnTo>
                  <a:close/>
                </a:path>
              </a:pathLst>
            </a:custGeom>
            <a:solidFill>
              <a:srgbClr val="1C5739"/>
            </a:solidFill>
          </p:spPr>
        </p:sp>
        <p:sp>
          <p:nvSpPr>
            <p:cNvPr id="8" name="TextBox 8"/>
            <p:cNvSpPr txBox="1"/>
            <p:nvPr/>
          </p:nvSpPr>
          <p:spPr>
            <a:xfrm>
              <a:off x="0" y="-19050"/>
              <a:ext cx="406400" cy="272838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Freeform 13"/>
          <p:cNvSpPr/>
          <p:nvPr/>
        </p:nvSpPr>
        <p:spPr>
          <a:xfrm>
            <a:off x="11929781" y="1464780"/>
            <a:ext cx="5329519" cy="7544817"/>
          </a:xfrm>
          <a:custGeom>
            <a:avLst/>
            <a:gdLst/>
            <a:ahLst/>
            <a:cxnLst/>
            <a:rect l="l" t="t" r="r" b="b"/>
            <a:pathLst>
              <a:path w="5329519" h="7544817">
                <a:moveTo>
                  <a:pt x="0" y="0"/>
                </a:moveTo>
                <a:lnTo>
                  <a:pt x="5329519" y="0"/>
                </a:lnTo>
                <a:lnTo>
                  <a:pt x="5329519" y="7544817"/>
                </a:lnTo>
                <a:lnTo>
                  <a:pt x="0" y="7544817"/>
                </a:lnTo>
                <a:lnTo>
                  <a:pt x="0" y="0"/>
                </a:lnTo>
                <a:close/>
              </a:path>
            </a:pathLst>
          </a:custGeom>
          <a:blipFill>
            <a:blip r:embed="rId6"/>
            <a:stretch>
              <a:fillRect l="-26761" t="-48064" r="-180922"/>
            </a:stretch>
          </a:blipFill>
        </p:spPr>
      </p:sp>
      <p:sp>
        <p:nvSpPr>
          <p:cNvPr id="14" name="TextBox 14"/>
          <p:cNvSpPr txBox="1"/>
          <p:nvPr/>
        </p:nvSpPr>
        <p:spPr>
          <a:xfrm>
            <a:off x="1721770" y="3660775"/>
            <a:ext cx="10208011" cy="2870200"/>
          </a:xfrm>
          <a:prstGeom prst="rect">
            <a:avLst/>
          </a:prstGeom>
        </p:spPr>
        <p:txBody>
          <a:bodyPr lIns="0" tIns="0" rIns="0" bIns="0" rtlCol="0" anchor="t">
            <a:spAutoFit/>
          </a:bodyPr>
          <a:lstStyle/>
          <a:p>
            <a:pPr algn="l">
              <a:lnSpc>
                <a:spcPts val="7699"/>
              </a:lnSpc>
            </a:pPr>
            <a:r>
              <a:rPr lang="en-US" sz="5499" b="1">
                <a:solidFill>
                  <a:srgbClr val="1C5739"/>
                </a:solidFill>
                <a:latin typeface="Canva Sans Bold"/>
                <a:ea typeface="Canva Sans Bold"/>
                <a:cs typeface="Canva Sans Bold"/>
                <a:sym typeface="Canva Sans Bold"/>
              </a:rPr>
              <a:t>Deep Learning-Based  Plant Identification in Sri Lanka. </a:t>
            </a:r>
          </a:p>
          <a:p>
            <a:pPr algn="l">
              <a:lnSpc>
                <a:spcPts val="7699"/>
              </a:lnSpc>
            </a:pPr>
            <a:endParaRPr lang="en-US" sz="5499" b="1">
              <a:solidFill>
                <a:srgbClr val="1C5739"/>
              </a:solidFill>
              <a:latin typeface="Canva Sans Bold"/>
              <a:ea typeface="Canva Sans Bold"/>
              <a:cs typeface="Canva Sans Bold"/>
              <a:sym typeface="Canva Sans Bold"/>
            </a:endParaRPr>
          </a:p>
        </p:txBody>
      </p:sp>
      <p:sp>
        <p:nvSpPr>
          <p:cNvPr id="15" name="TextBox 15"/>
          <p:cNvSpPr txBox="1"/>
          <p:nvPr/>
        </p:nvSpPr>
        <p:spPr>
          <a:xfrm>
            <a:off x="1714279" y="6445250"/>
            <a:ext cx="2610148" cy="755015"/>
          </a:xfrm>
          <a:prstGeom prst="rect">
            <a:avLst/>
          </a:prstGeom>
        </p:spPr>
        <p:txBody>
          <a:bodyPr lIns="0" tIns="0" rIns="0" bIns="0" rtlCol="0" anchor="t">
            <a:spAutoFit/>
          </a:bodyPr>
          <a:lstStyle/>
          <a:p>
            <a:pPr algn="ctr">
              <a:lnSpc>
                <a:spcPts val="6160"/>
              </a:lnSpc>
            </a:pPr>
            <a:r>
              <a:rPr lang="en-US" sz="4400" b="1">
                <a:solidFill>
                  <a:srgbClr val="1C5739"/>
                </a:solidFill>
                <a:latin typeface="Canva Sans Bold"/>
                <a:ea typeface="Canva Sans Bold"/>
                <a:cs typeface="Canva Sans Bold"/>
                <a:sym typeface="Canva Sans Bold"/>
              </a:rPr>
              <a:t>Group-10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529726"/>
            <a:chOff x="0" y="0"/>
            <a:chExt cx="4816593" cy="666265"/>
          </a:xfrm>
        </p:grpSpPr>
        <p:sp>
          <p:nvSpPr>
            <p:cNvPr id="4" name="Freeform 4"/>
            <p:cNvSpPr/>
            <p:nvPr/>
          </p:nvSpPr>
          <p:spPr>
            <a:xfrm>
              <a:off x="0" y="0"/>
              <a:ext cx="4816592" cy="666265"/>
            </a:xfrm>
            <a:custGeom>
              <a:avLst/>
              <a:gdLst/>
              <a:ahLst/>
              <a:cxnLst/>
              <a:rect l="l" t="t" r="r" b="b"/>
              <a:pathLst>
                <a:path w="4816592" h="666265">
                  <a:moveTo>
                    <a:pt x="0" y="0"/>
                  </a:moveTo>
                  <a:lnTo>
                    <a:pt x="4816592" y="0"/>
                  </a:lnTo>
                  <a:lnTo>
                    <a:pt x="4816592" y="666265"/>
                  </a:lnTo>
                  <a:lnTo>
                    <a:pt x="0" y="666265"/>
                  </a:lnTo>
                  <a:close/>
                </a:path>
              </a:pathLst>
            </a:custGeom>
            <a:solidFill>
              <a:srgbClr val="1C5739"/>
            </a:solidFill>
          </p:spPr>
        </p:sp>
        <p:sp>
          <p:nvSpPr>
            <p:cNvPr id="5" name="TextBox 5"/>
            <p:cNvSpPr txBox="1"/>
            <p:nvPr/>
          </p:nvSpPr>
          <p:spPr>
            <a:xfrm>
              <a:off x="0" y="-19050"/>
              <a:ext cx="4816593" cy="68531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3699956" y="6405083"/>
            <a:ext cx="2761091" cy="2789618"/>
          </a:xfrm>
          <a:custGeom>
            <a:avLst/>
            <a:gdLst/>
            <a:ahLst/>
            <a:cxnLst/>
            <a:rect l="l" t="t" r="r" b="b"/>
            <a:pathLst>
              <a:path w="2761091" h="2789618">
                <a:moveTo>
                  <a:pt x="0" y="0"/>
                </a:moveTo>
                <a:lnTo>
                  <a:pt x="2761091" y="0"/>
                </a:lnTo>
                <a:lnTo>
                  <a:pt x="2761091" y="2789618"/>
                </a:lnTo>
                <a:lnTo>
                  <a:pt x="0" y="2789618"/>
                </a:lnTo>
                <a:lnTo>
                  <a:pt x="0" y="0"/>
                </a:lnTo>
                <a:close/>
              </a:path>
            </a:pathLst>
          </a:custGeom>
          <a:blipFill>
            <a:blip r:embed="rId7"/>
            <a:stretch>
              <a:fillRect l="-9491" r="-70210"/>
            </a:stretch>
          </a:blipFill>
          <a:ln w="19050" cap="sq">
            <a:solidFill>
              <a:srgbClr val="008000"/>
            </a:solidFill>
            <a:prstDash val="solid"/>
            <a:miter/>
          </a:ln>
        </p:spPr>
      </p:sp>
      <p:sp>
        <p:nvSpPr>
          <p:cNvPr id="9" name="Freeform 9"/>
          <p:cNvSpPr/>
          <p:nvPr/>
        </p:nvSpPr>
        <p:spPr>
          <a:xfrm>
            <a:off x="11810121" y="2989430"/>
            <a:ext cx="2761091" cy="2777865"/>
          </a:xfrm>
          <a:custGeom>
            <a:avLst/>
            <a:gdLst/>
            <a:ahLst/>
            <a:cxnLst/>
            <a:rect l="l" t="t" r="r" b="b"/>
            <a:pathLst>
              <a:path w="2761091" h="2777865">
                <a:moveTo>
                  <a:pt x="0" y="0"/>
                </a:moveTo>
                <a:lnTo>
                  <a:pt x="2761092" y="0"/>
                </a:lnTo>
                <a:lnTo>
                  <a:pt x="2761092" y="2777864"/>
                </a:lnTo>
                <a:lnTo>
                  <a:pt x="0" y="2777864"/>
                </a:lnTo>
                <a:lnTo>
                  <a:pt x="0" y="0"/>
                </a:lnTo>
                <a:close/>
              </a:path>
            </a:pathLst>
          </a:custGeom>
          <a:blipFill>
            <a:blip r:embed="rId8"/>
            <a:stretch>
              <a:fillRect r="-89596" b="-5952"/>
            </a:stretch>
          </a:blipFill>
          <a:ln w="19050" cap="sq">
            <a:solidFill>
              <a:srgbClr val="008000"/>
            </a:solidFill>
            <a:prstDash val="solid"/>
            <a:miter/>
          </a:ln>
        </p:spPr>
      </p:sp>
      <p:sp>
        <p:nvSpPr>
          <p:cNvPr id="10" name="Freeform 10"/>
          <p:cNvSpPr/>
          <p:nvPr/>
        </p:nvSpPr>
        <p:spPr>
          <a:xfrm>
            <a:off x="281473" y="6426275"/>
            <a:ext cx="2761091" cy="2768426"/>
          </a:xfrm>
          <a:custGeom>
            <a:avLst/>
            <a:gdLst/>
            <a:ahLst/>
            <a:cxnLst/>
            <a:rect l="l" t="t" r="r" b="b"/>
            <a:pathLst>
              <a:path w="2761091" h="2768426">
                <a:moveTo>
                  <a:pt x="0" y="0"/>
                </a:moveTo>
                <a:lnTo>
                  <a:pt x="2761091" y="0"/>
                </a:lnTo>
                <a:lnTo>
                  <a:pt x="2761091" y="2768426"/>
                </a:lnTo>
                <a:lnTo>
                  <a:pt x="0" y="2768426"/>
                </a:lnTo>
                <a:lnTo>
                  <a:pt x="0" y="0"/>
                </a:lnTo>
                <a:close/>
              </a:path>
            </a:pathLst>
          </a:custGeom>
          <a:blipFill>
            <a:blip r:embed="rId9"/>
            <a:stretch>
              <a:fillRect r="-78337"/>
            </a:stretch>
          </a:blipFill>
          <a:ln w="19050" cap="sq">
            <a:solidFill>
              <a:srgbClr val="008000"/>
            </a:solidFill>
            <a:prstDash val="solid"/>
            <a:miter/>
          </a:ln>
        </p:spPr>
      </p:sp>
      <p:sp>
        <p:nvSpPr>
          <p:cNvPr id="11" name="Freeform 11"/>
          <p:cNvSpPr/>
          <p:nvPr/>
        </p:nvSpPr>
        <p:spPr>
          <a:xfrm>
            <a:off x="15004169" y="2989430"/>
            <a:ext cx="2761091" cy="2777865"/>
          </a:xfrm>
          <a:custGeom>
            <a:avLst/>
            <a:gdLst/>
            <a:ahLst/>
            <a:cxnLst/>
            <a:rect l="l" t="t" r="r" b="b"/>
            <a:pathLst>
              <a:path w="2761091" h="2777865">
                <a:moveTo>
                  <a:pt x="0" y="0"/>
                </a:moveTo>
                <a:lnTo>
                  <a:pt x="2761091" y="0"/>
                </a:lnTo>
                <a:lnTo>
                  <a:pt x="2761091" y="2777864"/>
                </a:lnTo>
                <a:lnTo>
                  <a:pt x="0" y="2777864"/>
                </a:lnTo>
                <a:lnTo>
                  <a:pt x="0" y="0"/>
                </a:lnTo>
                <a:close/>
              </a:path>
            </a:pathLst>
          </a:custGeom>
          <a:blipFill>
            <a:blip r:embed="rId10"/>
            <a:stretch>
              <a:fillRect r="-78945"/>
            </a:stretch>
          </a:blipFill>
          <a:ln w="19050" cap="sq">
            <a:solidFill>
              <a:srgbClr val="008000"/>
            </a:solidFill>
            <a:prstDash val="solid"/>
            <a:miter/>
          </a:ln>
        </p:spPr>
      </p:sp>
      <p:sp>
        <p:nvSpPr>
          <p:cNvPr id="12" name="Freeform 12"/>
          <p:cNvSpPr/>
          <p:nvPr/>
        </p:nvSpPr>
        <p:spPr>
          <a:xfrm>
            <a:off x="8498818" y="6271219"/>
            <a:ext cx="2761091" cy="2853217"/>
          </a:xfrm>
          <a:custGeom>
            <a:avLst/>
            <a:gdLst/>
            <a:ahLst/>
            <a:cxnLst/>
            <a:rect l="l" t="t" r="r" b="b"/>
            <a:pathLst>
              <a:path w="2761091" h="2853217">
                <a:moveTo>
                  <a:pt x="0" y="0"/>
                </a:moveTo>
                <a:lnTo>
                  <a:pt x="2761091" y="0"/>
                </a:lnTo>
                <a:lnTo>
                  <a:pt x="2761091" y="2853217"/>
                </a:lnTo>
                <a:lnTo>
                  <a:pt x="0" y="2853217"/>
                </a:lnTo>
                <a:lnTo>
                  <a:pt x="0" y="0"/>
                </a:lnTo>
                <a:close/>
              </a:path>
            </a:pathLst>
          </a:custGeom>
          <a:blipFill>
            <a:blip r:embed="rId11"/>
            <a:stretch>
              <a:fillRect l="-1509" r="-88983" b="-3641"/>
            </a:stretch>
          </a:blipFill>
          <a:ln w="19050" cap="sq">
            <a:solidFill>
              <a:srgbClr val="008000"/>
            </a:solidFill>
            <a:prstDash val="solid"/>
            <a:miter/>
          </a:ln>
        </p:spPr>
      </p:sp>
      <p:sp>
        <p:nvSpPr>
          <p:cNvPr id="13" name="Freeform 13"/>
          <p:cNvSpPr/>
          <p:nvPr/>
        </p:nvSpPr>
        <p:spPr>
          <a:xfrm>
            <a:off x="11810121" y="6363055"/>
            <a:ext cx="2761091" cy="2761381"/>
          </a:xfrm>
          <a:custGeom>
            <a:avLst/>
            <a:gdLst/>
            <a:ahLst/>
            <a:cxnLst/>
            <a:rect l="l" t="t" r="r" b="b"/>
            <a:pathLst>
              <a:path w="2761091" h="2761381">
                <a:moveTo>
                  <a:pt x="0" y="0"/>
                </a:moveTo>
                <a:lnTo>
                  <a:pt x="2761092" y="0"/>
                </a:lnTo>
                <a:lnTo>
                  <a:pt x="2761092" y="2761381"/>
                </a:lnTo>
                <a:lnTo>
                  <a:pt x="0" y="2761381"/>
                </a:lnTo>
                <a:lnTo>
                  <a:pt x="0" y="0"/>
                </a:lnTo>
                <a:close/>
              </a:path>
            </a:pathLst>
          </a:custGeom>
          <a:blipFill>
            <a:blip r:embed="rId12"/>
            <a:stretch>
              <a:fillRect r="-80006" b="-1193"/>
            </a:stretch>
          </a:blipFill>
          <a:ln w="19050" cap="sq">
            <a:solidFill>
              <a:srgbClr val="008000"/>
            </a:solidFill>
            <a:prstDash val="solid"/>
            <a:miter/>
          </a:ln>
        </p:spPr>
      </p:sp>
      <p:sp>
        <p:nvSpPr>
          <p:cNvPr id="14" name="Freeform 14"/>
          <p:cNvSpPr/>
          <p:nvPr/>
        </p:nvSpPr>
        <p:spPr>
          <a:xfrm>
            <a:off x="4835274" y="2989429"/>
            <a:ext cx="6713013" cy="2789617"/>
          </a:xfrm>
          <a:custGeom>
            <a:avLst/>
            <a:gdLst/>
            <a:ahLst/>
            <a:cxnLst/>
            <a:rect l="l" t="t" r="r" b="b"/>
            <a:pathLst>
              <a:path w="6713013" h="2623476">
                <a:moveTo>
                  <a:pt x="0" y="0"/>
                </a:moveTo>
                <a:lnTo>
                  <a:pt x="6713013" y="0"/>
                </a:lnTo>
                <a:lnTo>
                  <a:pt x="6713013" y="2623476"/>
                </a:lnTo>
                <a:lnTo>
                  <a:pt x="0" y="2623476"/>
                </a:lnTo>
                <a:lnTo>
                  <a:pt x="0" y="0"/>
                </a:lnTo>
                <a:close/>
              </a:path>
            </a:pathLst>
          </a:custGeom>
          <a:blipFill>
            <a:blip r:embed="rId13"/>
            <a:stretch>
              <a:fillRect l="-16216" t="-61375" r="-17261" b="-30650"/>
            </a:stretch>
          </a:blipFill>
        </p:spPr>
      </p:sp>
      <p:sp>
        <p:nvSpPr>
          <p:cNvPr id="15" name="TextBox 15"/>
          <p:cNvSpPr txBox="1"/>
          <p:nvPr/>
        </p:nvSpPr>
        <p:spPr>
          <a:xfrm>
            <a:off x="5080502" y="1057275"/>
            <a:ext cx="7845600" cy="872303"/>
          </a:xfrm>
          <a:prstGeom prst="rect">
            <a:avLst/>
          </a:prstGeom>
        </p:spPr>
        <p:txBody>
          <a:bodyPr lIns="0" tIns="0" rIns="0" bIns="0" rtlCol="0" anchor="t">
            <a:spAutoFit/>
          </a:bodyPr>
          <a:lstStyle/>
          <a:p>
            <a:pPr marL="0" lvl="0" indent="0" algn="ctr">
              <a:lnSpc>
                <a:spcPts val="5862"/>
              </a:lnSpc>
              <a:spcBef>
                <a:spcPct val="0"/>
              </a:spcBef>
            </a:pPr>
            <a:r>
              <a:rPr lang="en-US" sz="5921" spc="207">
                <a:solidFill>
                  <a:srgbClr val="FFFFFF"/>
                </a:solidFill>
                <a:latin typeface="Codec Pro ExtraBold"/>
                <a:ea typeface="Codec Pro ExtraBold"/>
                <a:cs typeface="Codec Pro ExtraBold"/>
                <a:sym typeface="Codec Pro ExtraBold"/>
              </a:rPr>
              <a:t>RESULTS</a:t>
            </a:r>
          </a:p>
        </p:txBody>
      </p:sp>
      <p:sp>
        <p:nvSpPr>
          <p:cNvPr id="16" name="TextBox 16"/>
          <p:cNvSpPr txBox="1"/>
          <p:nvPr/>
        </p:nvSpPr>
        <p:spPr>
          <a:xfrm>
            <a:off x="4446180" y="9351389"/>
            <a:ext cx="1268643"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Teak</a:t>
            </a:r>
          </a:p>
        </p:txBody>
      </p:sp>
      <p:sp>
        <p:nvSpPr>
          <p:cNvPr id="17" name="TextBox 17"/>
          <p:cNvSpPr txBox="1"/>
          <p:nvPr/>
        </p:nvSpPr>
        <p:spPr>
          <a:xfrm>
            <a:off x="12926101" y="5850379"/>
            <a:ext cx="968044"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Tea</a:t>
            </a:r>
          </a:p>
        </p:txBody>
      </p:sp>
      <p:sp>
        <p:nvSpPr>
          <p:cNvPr id="18" name="TextBox 18"/>
          <p:cNvSpPr txBox="1"/>
          <p:nvPr/>
        </p:nvSpPr>
        <p:spPr>
          <a:xfrm>
            <a:off x="281473" y="2901002"/>
            <a:ext cx="4799028" cy="1846659"/>
          </a:xfrm>
          <a:prstGeom prst="rect">
            <a:avLst/>
          </a:prstGeom>
        </p:spPr>
        <p:txBody>
          <a:bodyPr lIns="0" tIns="0" rIns="0" bIns="0" rtlCol="0" anchor="t">
            <a:spAutoFit/>
          </a:bodyPr>
          <a:lstStyle/>
          <a:p>
            <a:pPr algn="l">
              <a:lnSpc>
                <a:spcPts val="3639"/>
              </a:lnSpc>
              <a:spcBef>
                <a:spcPct val="0"/>
              </a:spcBef>
            </a:pPr>
            <a:r>
              <a:rPr lang="en-US" sz="2637" b="1" spc="258" dirty="0">
                <a:solidFill>
                  <a:srgbClr val="0B5304"/>
                </a:solidFill>
                <a:latin typeface="Open Sauce Bold"/>
                <a:ea typeface="Open Sauce Bold"/>
                <a:cs typeface="Open Sauce Bold"/>
                <a:sym typeface="Open Sauce Bold"/>
              </a:rPr>
              <a:t>MobileNetV2 </a:t>
            </a:r>
            <a:r>
              <a:rPr lang="en-US" sz="2000" spc="244" dirty="0">
                <a:solidFill>
                  <a:srgbClr val="1C5739"/>
                </a:solidFill>
                <a:latin typeface="Open Sauce"/>
                <a:ea typeface="Open Sauce"/>
                <a:cs typeface="Open Sauce"/>
                <a:sym typeface="Open Sauce"/>
              </a:rPr>
              <a:t>demonstrated strong performance with a </a:t>
            </a:r>
            <a:r>
              <a:rPr lang="en-US" sz="2000" spc="244" dirty="0">
                <a:solidFill>
                  <a:srgbClr val="1C5739"/>
                </a:solidFill>
                <a:latin typeface="Open Sauce"/>
                <a:ea typeface="Open Sauce"/>
                <a:cs typeface="Open Sauce"/>
                <a:sym typeface="Open Sauce Bold"/>
              </a:rPr>
              <a:t>training accuracy of </a:t>
            </a:r>
            <a:r>
              <a:rPr lang="en-US" sz="2637" b="1" spc="258" dirty="0">
                <a:solidFill>
                  <a:srgbClr val="0B5304"/>
                </a:solidFill>
                <a:latin typeface="Open Sauce Bold"/>
                <a:ea typeface="Open Sauce Bold"/>
                <a:cs typeface="Open Sauce Bold"/>
                <a:sym typeface="Open Sauce Bold"/>
              </a:rPr>
              <a:t>99%</a:t>
            </a:r>
            <a:r>
              <a:rPr lang="en-US" sz="2637" b="1" spc="258" dirty="0">
                <a:solidFill>
                  <a:srgbClr val="0B5304"/>
                </a:solidFill>
                <a:latin typeface="Open Sauce Bold"/>
                <a:ea typeface="Open Sauce Bold"/>
                <a:cs typeface="Open Sauce Bold"/>
                <a:sym typeface="Open Sauce"/>
              </a:rPr>
              <a:t> </a:t>
            </a:r>
            <a:r>
              <a:rPr lang="en-US" sz="2000" spc="244" dirty="0">
                <a:solidFill>
                  <a:srgbClr val="1C5739"/>
                </a:solidFill>
                <a:latin typeface="Open Sauce"/>
                <a:ea typeface="Open Sauce"/>
                <a:cs typeface="Open Sauce"/>
                <a:sym typeface="Open Sauce"/>
              </a:rPr>
              <a:t>and </a:t>
            </a:r>
            <a:r>
              <a:rPr lang="en-US" sz="2000" spc="244" dirty="0">
                <a:solidFill>
                  <a:srgbClr val="1C5739"/>
                </a:solidFill>
                <a:latin typeface="Open Sauce"/>
                <a:ea typeface="Open Sauce"/>
                <a:cs typeface="Open Sauce"/>
                <a:sym typeface="Open Sauce Bold"/>
              </a:rPr>
              <a:t>testing accuracy of</a:t>
            </a:r>
            <a:r>
              <a:rPr lang="en-US" sz="2637" b="1" spc="258" dirty="0">
                <a:solidFill>
                  <a:srgbClr val="0B5304"/>
                </a:solidFill>
                <a:latin typeface="Open Sauce Bold"/>
                <a:ea typeface="Open Sauce Bold"/>
                <a:cs typeface="Open Sauce Bold"/>
                <a:sym typeface="Open Sauce Bold"/>
              </a:rPr>
              <a:t> 93%</a:t>
            </a:r>
          </a:p>
        </p:txBody>
      </p:sp>
      <p:sp>
        <p:nvSpPr>
          <p:cNvPr id="19" name="TextBox 19"/>
          <p:cNvSpPr txBox="1"/>
          <p:nvPr/>
        </p:nvSpPr>
        <p:spPr>
          <a:xfrm>
            <a:off x="1028700" y="9351389"/>
            <a:ext cx="1066878"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Jack</a:t>
            </a:r>
          </a:p>
        </p:txBody>
      </p:sp>
      <p:sp>
        <p:nvSpPr>
          <p:cNvPr id="20" name="TextBox 20"/>
          <p:cNvSpPr txBox="1"/>
          <p:nvPr/>
        </p:nvSpPr>
        <p:spPr>
          <a:xfrm>
            <a:off x="15694620" y="5729194"/>
            <a:ext cx="1564680"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Coffee</a:t>
            </a:r>
          </a:p>
        </p:txBody>
      </p:sp>
      <p:sp>
        <p:nvSpPr>
          <p:cNvPr id="21" name="TextBox 21"/>
          <p:cNvSpPr txBox="1"/>
          <p:nvPr/>
        </p:nvSpPr>
        <p:spPr>
          <a:xfrm>
            <a:off x="9003301" y="9220200"/>
            <a:ext cx="2151069"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Cinnamon</a:t>
            </a:r>
          </a:p>
        </p:txBody>
      </p:sp>
      <p:sp>
        <p:nvSpPr>
          <p:cNvPr id="22" name="TextBox 22"/>
          <p:cNvSpPr txBox="1"/>
          <p:nvPr/>
        </p:nvSpPr>
        <p:spPr>
          <a:xfrm>
            <a:off x="12133180" y="9351389"/>
            <a:ext cx="1760965"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Pepper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7620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529726"/>
            <a:chOff x="0" y="0"/>
            <a:chExt cx="4816593" cy="666265"/>
          </a:xfrm>
        </p:grpSpPr>
        <p:sp>
          <p:nvSpPr>
            <p:cNvPr id="4" name="Freeform 4"/>
            <p:cNvSpPr/>
            <p:nvPr/>
          </p:nvSpPr>
          <p:spPr>
            <a:xfrm>
              <a:off x="0" y="0"/>
              <a:ext cx="4816592" cy="666265"/>
            </a:xfrm>
            <a:custGeom>
              <a:avLst/>
              <a:gdLst/>
              <a:ahLst/>
              <a:cxnLst/>
              <a:rect l="l" t="t" r="r" b="b"/>
              <a:pathLst>
                <a:path w="4816592" h="666265">
                  <a:moveTo>
                    <a:pt x="0" y="0"/>
                  </a:moveTo>
                  <a:lnTo>
                    <a:pt x="4816592" y="0"/>
                  </a:lnTo>
                  <a:lnTo>
                    <a:pt x="4816592" y="666265"/>
                  </a:lnTo>
                  <a:lnTo>
                    <a:pt x="0" y="666265"/>
                  </a:lnTo>
                  <a:close/>
                </a:path>
              </a:pathLst>
            </a:custGeom>
            <a:solidFill>
              <a:srgbClr val="1C5739"/>
            </a:solidFill>
          </p:spPr>
        </p:sp>
        <p:sp>
          <p:nvSpPr>
            <p:cNvPr id="5" name="TextBox 5"/>
            <p:cNvSpPr txBox="1"/>
            <p:nvPr/>
          </p:nvSpPr>
          <p:spPr>
            <a:xfrm>
              <a:off x="0" y="-19050"/>
              <a:ext cx="4816593" cy="68531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633347" y="2957641"/>
            <a:ext cx="3042572" cy="2768426"/>
          </a:xfrm>
          <a:custGeom>
            <a:avLst/>
            <a:gdLst/>
            <a:ahLst/>
            <a:cxnLst/>
            <a:rect l="l" t="t" r="r" b="b"/>
            <a:pathLst>
              <a:path w="3042572" h="2768426">
                <a:moveTo>
                  <a:pt x="0" y="0"/>
                </a:moveTo>
                <a:lnTo>
                  <a:pt x="3042572" y="0"/>
                </a:lnTo>
                <a:lnTo>
                  <a:pt x="3042572" y="2768425"/>
                </a:lnTo>
                <a:lnTo>
                  <a:pt x="0" y="2768425"/>
                </a:lnTo>
                <a:lnTo>
                  <a:pt x="0" y="0"/>
                </a:lnTo>
                <a:close/>
              </a:path>
            </a:pathLst>
          </a:custGeom>
          <a:blipFill>
            <a:blip r:embed="rId7"/>
            <a:stretch>
              <a:fillRect l="-7168" r="-54669"/>
            </a:stretch>
          </a:blipFill>
          <a:ln w="19050" cap="sq">
            <a:solidFill>
              <a:srgbClr val="008000"/>
            </a:solidFill>
            <a:prstDash val="solid"/>
            <a:miter/>
          </a:ln>
        </p:spPr>
      </p:sp>
      <p:sp>
        <p:nvSpPr>
          <p:cNvPr id="9" name="Freeform 9"/>
          <p:cNvSpPr/>
          <p:nvPr/>
        </p:nvSpPr>
        <p:spPr>
          <a:xfrm>
            <a:off x="9003897" y="3019518"/>
            <a:ext cx="3042572" cy="2768426"/>
          </a:xfrm>
          <a:custGeom>
            <a:avLst/>
            <a:gdLst/>
            <a:ahLst/>
            <a:cxnLst/>
            <a:rect l="l" t="t" r="r" b="b"/>
            <a:pathLst>
              <a:path w="3042572" h="2768426">
                <a:moveTo>
                  <a:pt x="0" y="0"/>
                </a:moveTo>
                <a:lnTo>
                  <a:pt x="3042572" y="0"/>
                </a:lnTo>
                <a:lnTo>
                  <a:pt x="3042572" y="2768426"/>
                </a:lnTo>
                <a:lnTo>
                  <a:pt x="0" y="2768426"/>
                </a:lnTo>
                <a:lnTo>
                  <a:pt x="0" y="0"/>
                </a:lnTo>
                <a:close/>
              </a:path>
            </a:pathLst>
          </a:custGeom>
          <a:blipFill>
            <a:blip r:embed="rId8"/>
            <a:stretch>
              <a:fillRect l="-7926" r="-53911"/>
            </a:stretch>
          </a:blipFill>
          <a:ln w="19050" cap="sq">
            <a:solidFill>
              <a:srgbClr val="008000"/>
            </a:solidFill>
            <a:prstDash val="solid"/>
            <a:miter/>
          </a:ln>
        </p:spPr>
      </p:sp>
      <p:sp>
        <p:nvSpPr>
          <p:cNvPr id="10" name="Freeform 10"/>
          <p:cNvSpPr/>
          <p:nvPr/>
        </p:nvSpPr>
        <p:spPr>
          <a:xfrm>
            <a:off x="633347" y="6653346"/>
            <a:ext cx="3042572" cy="2755220"/>
          </a:xfrm>
          <a:custGeom>
            <a:avLst/>
            <a:gdLst/>
            <a:ahLst/>
            <a:cxnLst/>
            <a:rect l="l" t="t" r="r" b="b"/>
            <a:pathLst>
              <a:path w="3042572" h="2755220">
                <a:moveTo>
                  <a:pt x="0" y="0"/>
                </a:moveTo>
                <a:lnTo>
                  <a:pt x="3042572" y="0"/>
                </a:lnTo>
                <a:lnTo>
                  <a:pt x="3042572" y="2755220"/>
                </a:lnTo>
                <a:lnTo>
                  <a:pt x="0" y="2755220"/>
                </a:lnTo>
                <a:lnTo>
                  <a:pt x="0" y="0"/>
                </a:lnTo>
                <a:close/>
              </a:path>
            </a:pathLst>
          </a:custGeom>
          <a:blipFill>
            <a:blip r:embed="rId9"/>
            <a:stretch>
              <a:fillRect l="-8917" r="-52148"/>
            </a:stretch>
          </a:blipFill>
          <a:ln w="19050" cap="sq">
            <a:solidFill>
              <a:srgbClr val="008000"/>
            </a:solidFill>
            <a:prstDash val="solid"/>
            <a:miter/>
          </a:ln>
        </p:spPr>
      </p:sp>
      <p:sp>
        <p:nvSpPr>
          <p:cNvPr id="11" name="Freeform 11"/>
          <p:cNvSpPr/>
          <p:nvPr/>
        </p:nvSpPr>
        <p:spPr>
          <a:xfrm>
            <a:off x="4818324" y="6589931"/>
            <a:ext cx="3042572" cy="2755220"/>
          </a:xfrm>
          <a:custGeom>
            <a:avLst/>
            <a:gdLst/>
            <a:ahLst/>
            <a:cxnLst/>
            <a:rect l="l" t="t" r="r" b="b"/>
            <a:pathLst>
              <a:path w="3042572" h="2755220">
                <a:moveTo>
                  <a:pt x="0" y="0"/>
                </a:moveTo>
                <a:lnTo>
                  <a:pt x="3042573" y="0"/>
                </a:lnTo>
                <a:lnTo>
                  <a:pt x="3042573" y="2755219"/>
                </a:lnTo>
                <a:lnTo>
                  <a:pt x="0" y="2755219"/>
                </a:lnTo>
                <a:lnTo>
                  <a:pt x="0" y="0"/>
                </a:lnTo>
                <a:close/>
              </a:path>
            </a:pathLst>
          </a:custGeom>
          <a:blipFill>
            <a:blip r:embed="rId10"/>
            <a:stretch>
              <a:fillRect r="-90506" b="-18278"/>
            </a:stretch>
          </a:blipFill>
          <a:ln w="19050" cap="sq">
            <a:solidFill>
              <a:srgbClr val="008000"/>
            </a:solidFill>
            <a:prstDash val="solid"/>
            <a:miter/>
          </a:ln>
        </p:spPr>
      </p:sp>
      <p:sp>
        <p:nvSpPr>
          <p:cNvPr id="12" name="Freeform 12"/>
          <p:cNvSpPr/>
          <p:nvPr/>
        </p:nvSpPr>
        <p:spPr>
          <a:xfrm>
            <a:off x="13189469" y="3026558"/>
            <a:ext cx="3042572" cy="2768426"/>
          </a:xfrm>
          <a:custGeom>
            <a:avLst/>
            <a:gdLst/>
            <a:ahLst/>
            <a:cxnLst/>
            <a:rect l="l" t="t" r="r" b="b"/>
            <a:pathLst>
              <a:path w="3042572" h="2768426">
                <a:moveTo>
                  <a:pt x="0" y="0"/>
                </a:moveTo>
                <a:lnTo>
                  <a:pt x="3042572" y="0"/>
                </a:lnTo>
                <a:lnTo>
                  <a:pt x="3042572" y="2768425"/>
                </a:lnTo>
                <a:lnTo>
                  <a:pt x="0" y="2768425"/>
                </a:lnTo>
                <a:lnTo>
                  <a:pt x="0" y="0"/>
                </a:lnTo>
                <a:close/>
              </a:path>
            </a:pathLst>
          </a:custGeom>
          <a:blipFill>
            <a:blip r:embed="rId11"/>
            <a:stretch>
              <a:fillRect r="-74621" b="-7898"/>
            </a:stretch>
          </a:blipFill>
          <a:ln w="19050" cap="sq">
            <a:solidFill>
              <a:srgbClr val="008000"/>
            </a:solidFill>
            <a:prstDash val="solid"/>
            <a:miter/>
          </a:ln>
        </p:spPr>
      </p:sp>
      <p:sp>
        <p:nvSpPr>
          <p:cNvPr id="13" name="TextBox 13"/>
          <p:cNvSpPr txBox="1"/>
          <p:nvPr/>
        </p:nvSpPr>
        <p:spPr>
          <a:xfrm>
            <a:off x="5080502" y="1057275"/>
            <a:ext cx="7845600" cy="872303"/>
          </a:xfrm>
          <a:prstGeom prst="rect">
            <a:avLst/>
          </a:prstGeom>
        </p:spPr>
        <p:txBody>
          <a:bodyPr lIns="0" tIns="0" rIns="0" bIns="0" rtlCol="0" anchor="t">
            <a:spAutoFit/>
          </a:bodyPr>
          <a:lstStyle/>
          <a:p>
            <a:pPr marL="0" lvl="0" indent="0" algn="ctr">
              <a:lnSpc>
                <a:spcPts val="5862"/>
              </a:lnSpc>
              <a:spcBef>
                <a:spcPct val="0"/>
              </a:spcBef>
            </a:pPr>
            <a:r>
              <a:rPr lang="en-US" sz="5921" spc="207">
                <a:solidFill>
                  <a:srgbClr val="FFFFFF"/>
                </a:solidFill>
                <a:latin typeface="Codec Pro ExtraBold"/>
                <a:ea typeface="Codec Pro ExtraBold"/>
                <a:cs typeface="Codec Pro ExtraBold"/>
                <a:sym typeface="Codec Pro ExtraBold"/>
              </a:rPr>
              <a:t>RESULTS</a:t>
            </a:r>
          </a:p>
        </p:txBody>
      </p:sp>
      <p:sp>
        <p:nvSpPr>
          <p:cNvPr id="14" name="TextBox 14"/>
          <p:cNvSpPr txBox="1"/>
          <p:nvPr/>
        </p:nvSpPr>
        <p:spPr>
          <a:xfrm>
            <a:off x="1286477" y="5855913"/>
            <a:ext cx="1736311"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Ebony</a:t>
            </a:r>
          </a:p>
        </p:txBody>
      </p:sp>
      <p:sp>
        <p:nvSpPr>
          <p:cNvPr id="15" name="TextBox 15"/>
          <p:cNvSpPr txBox="1"/>
          <p:nvPr/>
        </p:nvSpPr>
        <p:spPr>
          <a:xfrm>
            <a:off x="9294445" y="5800876"/>
            <a:ext cx="2514360" cy="384721"/>
          </a:xfrm>
          <a:prstGeom prst="rect">
            <a:avLst/>
          </a:prstGeom>
        </p:spPr>
        <p:txBody>
          <a:bodyPr lIns="0" tIns="0" rIns="0" bIns="0" rtlCol="0" anchor="t">
            <a:spAutoFit/>
          </a:bodyPr>
          <a:lstStyle/>
          <a:p>
            <a:pPr algn="ctr">
              <a:lnSpc>
                <a:spcPts val="3035"/>
              </a:lnSpc>
              <a:spcBef>
                <a:spcPct val="0"/>
              </a:spcBef>
            </a:pPr>
            <a:r>
              <a:rPr lang="en-US" sz="2637" b="1" spc="258" dirty="0" err="1">
                <a:solidFill>
                  <a:srgbClr val="0B5304"/>
                </a:solidFill>
                <a:latin typeface="Open Sauce Bold"/>
                <a:ea typeface="Open Sauce Bold"/>
                <a:cs typeface="Open Sauce Bold"/>
                <a:sym typeface="Open Sauce"/>
              </a:rPr>
              <a:t>Stainwood</a:t>
            </a:r>
            <a:endParaRPr lang="en-US" sz="2637" b="1" spc="258" dirty="0">
              <a:solidFill>
                <a:srgbClr val="0B5304"/>
              </a:solidFill>
              <a:latin typeface="Open Sauce Bold"/>
              <a:ea typeface="Open Sauce Bold"/>
              <a:cs typeface="Open Sauce Bold"/>
              <a:sym typeface="Open Sauce"/>
            </a:endParaRPr>
          </a:p>
        </p:txBody>
      </p:sp>
      <p:sp>
        <p:nvSpPr>
          <p:cNvPr id="16" name="TextBox 16"/>
          <p:cNvSpPr txBox="1"/>
          <p:nvPr/>
        </p:nvSpPr>
        <p:spPr>
          <a:xfrm>
            <a:off x="1054994" y="9480896"/>
            <a:ext cx="2199275" cy="384721"/>
          </a:xfrm>
          <a:prstGeom prst="rect">
            <a:avLst/>
          </a:prstGeom>
        </p:spPr>
        <p:txBody>
          <a:bodyPr wrap="square" lIns="0" tIns="0" rIns="0" bIns="0" rtlCol="0" anchor="t">
            <a:spAutoFit/>
          </a:bodyPr>
          <a:lstStyle/>
          <a:p>
            <a:pPr algn="ctr">
              <a:lnSpc>
                <a:spcPts val="3035"/>
              </a:lnSpc>
              <a:spcBef>
                <a:spcPct val="0"/>
              </a:spcBef>
            </a:pPr>
            <a:r>
              <a:rPr lang="en-US" sz="2637" b="1" spc="258" dirty="0" err="1" smtClean="0">
                <a:solidFill>
                  <a:srgbClr val="0B5304"/>
                </a:solidFill>
                <a:latin typeface="Open Sauce Bold"/>
                <a:ea typeface="Open Sauce Bold"/>
                <a:cs typeface="Open Sauce Bold"/>
                <a:sym typeface="Open Sauce"/>
              </a:rPr>
              <a:t>Naa</a:t>
            </a:r>
            <a:r>
              <a:rPr lang="en-US" sz="2637" b="1" spc="258" dirty="0" smtClean="0">
                <a:solidFill>
                  <a:srgbClr val="0B5304"/>
                </a:solidFill>
                <a:latin typeface="Open Sauce Bold"/>
                <a:ea typeface="Open Sauce Bold"/>
                <a:cs typeface="Open Sauce Bold"/>
                <a:sym typeface="Open Sauce"/>
              </a:rPr>
              <a:t> Tree</a:t>
            </a:r>
            <a:r>
              <a:rPr lang="en-US" sz="2199" spc="215" dirty="0" smtClean="0">
                <a:solidFill>
                  <a:srgbClr val="000000"/>
                </a:solidFill>
                <a:latin typeface="Open Sauce"/>
                <a:ea typeface="Open Sauce"/>
                <a:cs typeface="Open Sauce"/>
                <a:sym typeface="Open Sauce"/>
              </a:rPr>
              <a:t> </a:t>
            </a:r>
            <a:endParaRPr lang="en-US" sz="2199" spc="215" dirty="0">
              <a:solidFill>
                <a:srgbClr val="000000"/>
              </a:solidFill>
              <a:latin typeface="Open Sauce"/>
              <a:ea typeface="Open Sauce"/>
              <a:cs typeface="Open Sauce"/>
              <a:sym typeface="Open Sauce"/>
            </a:endParaRPr>
          </a:p>
        </p:txBody>
      </p:sp>
      <p:sp>
        <p:nvSpPr>
          <p:cNvPr id="17" name="TextBox 17"/>
          <p:cNvSpPr txBox="1"/>
          <p:nvPr/>
        </p:nvSpPr>
        <p:spPr>
          <a:xfrm>
            <a:off x="5259104" y="9445133"/>
            <a:ext cx="1606556"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Grape</a:t>
            </a:r>
          </a:p>
        </p:txBody>
      </p:sp>
      <p:sp>
        <p:nvSpPr>
          <p:cNvPr id="18" name="TextBox 18"/>
          <p:cNvSpPr txBox="1"/>
          <p:nvPr/>
        </p:nvSpPr>
        <p:spPr>
          <a:xfrm>
            <a:off x="13345201" y="5820636"/>
            <a:ext cx="2849571"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Sandal</a:t>
            </a:r>
            <a:r>
              <a:rPr lang="en-US" sz="2199" spc="215" dirty="0">
                <a:solidFill>
                  <a:srgbClr val="000000"/>
                </a:solidFill>
                <a:latin typeface="Open Sauce"/>
                <a:ea typeface="Open Sauce"/>
                <a:cs typeface="Open Sauce"/>
                <a:sym typeface="Open Sauce"/>
              </a:rPr>
              <a:t> </a:t>
            </a:r>
            <a:r>
              <a:rPr lang="en-US" sz="2637" b="1" spc="258" dirty="0">
                <a:solidFill>
                  <a:srgbClr val="0B5304"/>
                </a:solidFill>
                <a:latin typeface="Open Sauce Bold"/>
                <a:ea typeface="Open Sauce Bold"/>
                <a:cs typeface="Open Sauce Bold"/>
                <a:sym typeface="Open Sauce"/>
              </a:rPr>
              <a:t>wood</a:t>
            </a:r>
          </a:p>
        </p:txBody>
      </p:sp>
      <p:sp>
        <p:nvSpPr>
          <p:cNvPr id="19" name="Freeform 19"/>
          <p:cNvSpPr/>
          <p:nvPr/>
        </p:nvSpPr>
        <p:spPr>
          <a:xfrm>
            <a:off x="4818324" y="3019518"/>
            <a:ext cx="3042572" cy="2782504"/>
          </a:xfrm>
          <a:custGeom>
            <a:avLst/>
            <a:gdLst/>
            <a:ahLst/>
            <a:cxnLst/>
            <a:rect l="l" t="t" r="r" b="b"/>
            <a:pathLst>
              <a:path w="3042572" h="2782504">
                <a:moveTo>
                  <a:pt x="0" y="0"/>
                </a:moveTo>
                <a:lnTo>
                  <a:pt x="3042573" y="0"/>
                </a:lnTo>
                <a:lnTo>
                  <a:pt x="3042573" y="2782505"/>
                </a:lnTo>
                <a:lnTo>
                  <a:pt x="0" y="2782505"/>
                </a:lnTo>
                <a:lnTo>
                  <a:pt x="0" y="0"/>
                </a:lnTo>
                <a:close/>
              </a:path>
            </a:pathLst>
          </a:custGeom>
          <a:blipFill>
            <a:blip r:embed="rId12"/>
            <a:stretch>
              <a:fillRect r="-62661"/>
            </a:stretch>
          </a:blipFill>
          <a:ln w="19050" cap="sq">
            <a:solidFill>
              <a:srgbClr val="008000"/>
            </a:solidFill>
            <a:prstDash val="solid"/>
            <a:miter/>
          </a:ln>
        </p:spPr>
      </p:sp>
      <p:sp>
        <p:nvSpPr>
          <p:cNvPr id="20" name="TextBox 20"/>
          <p:cNvSpPr txBox="1"/>
          <p:nvPr/>
        </p:nvSpPr>
        <p:spPr>
          <a:xfrm>
            <a:off x="4770798" y="5830598"/>
            <a:ext cx="1693159"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Olive</a:t>
            </a:r>
          </a:p>
        </p:txBody>
      </p:sp>
      <p:sp>
        <p:nvSpPr>
          <p:cNvPr id="23" name="Freeform 23"/>
          <p:cNvSpPr/>
          <p:nvPr/>
        </p:nvSpPr>
        <p:spPr>
          <a:xfrm>
            <a:off x="9022531" y="6551424"/>
            <a:ext cx="3005303" cy="2786107"/>
          </a:xfrm>
          <a:custGeom>
            <a:avLst/>
            <a:gdLst/>
            <a:ahLst/>
            <a:cxnLst/>
            <a:rect l="l" t="t" r="r" b="b"/>
            <a:pathLst>
              <a:path w="3005303" h="2786107">
                <a:moveTo>
                  <a:pt x="0" y="0"/>
                </a:moveTo>
                <a:lnTo>
                  <a:pt x="3005303" y="0"/>
                </a:lnTo>
                <a:lnTo>
                  <a:pt x="3005303" y="2786107"/>
                </a:lnTo>
                <a:lnTo>
                  <a:pt x="0" y="2786107"/>
                </a:lnTo>
                <a:lnTo>
                  <a:pt x="0" y="0"/>
                </a:lnTo>
                <a:close/>
              </a:path>
            </a:pathLst>
          </a:custGeom>
          <a:blipFill>
            <a:blip r:embed="rId13"/>
            <a:stretch>
              <a:fillRect r="-64891"/>
            </a:stretch>
          </a:blipFill>
          <a:ln w="19050" cap="sq">
            <a:solidFill>
              <a:srgbClr val="008000"/>
            </a:solidFill>
            <a:prstDash val="solid"/>
            <a:miter/>
          </a:ln>
        </p:spPr>
      </p:sp>
      <p:sp>
        <p:nvSpPr>
          <p:cNvPr id="24" name="TextBox 24"/>
          <p:cNvSpPr txBox="1"/>
          <p:nvPr/>
        </p:nvSpPr>
        <p:spPr>
          <a:xfrm>
            <a:off x="9760215" y="9443457"/>
            <a:ext cx="1529933" cy="384721"/>
          </a:xfrm>
          <a:prstGeom prst="rect">
            <a:avLst/>
          </a:prstGeom>
        </p:spPr>
        <p:txBody>
          <a:bodyPr lIns="0" tIns="0" rIns="0" bIns="0" rtlCol="0" anchor="t">
            <a:spAutoFit/>
          </a:bodyPr>
          <a:lstStyle/>
          <a:p>
            <a:pPr algn="ctr">
              <a:lnSpc>
                <a:spcPts val="3035"/>
              </a:lnSpc>
              <a:spcBef>
                <a:spcPct val="0"/>
              </a:spcBef>
            </a:pPr>
            <a:r>
              <a:rPr lang="en-US" sz="2637" b="1" spc="258" dirty="0">
                <a:solidFill>
                  <a:srgbClr val="0B5304"/>
                </a:solidFill>
                <a:latin typeface="Open Sauce Bold"/>
                <a:ea typeface="Open Sauce Bold"/>
                <a:cs typeface="Open Sauce Bold"/>
                <a:sym typeface="Open Sauce"/>
              </a:rPr>
              <a:t>Mango</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25182" y="-7233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529726"/>
            <a:chOff x="0" y="0"/>
            <a:chExt cx="4816593" cy="666265"/>
          </a:xfrm>
        </p:grpSpPr>
        <p:sp>
          <p:nvSpPr>
            <p:cNvPr id="4" name="Freeform 4"/>
            <p:cNvSpPr/>
            <p:nvPr/>
          </p:nvSpPr>
          <p:spPr>
            <a:xfrm>
              <a:off x="0" y="0"/>
              <a:ext cx="4816592" cy="666265"/>
            </a:xfrm>
            <a:custGeom>
              <a:avLst/>
              <a:gdLst/>
              <a:ahLst/>
              <a:cxnLst/>
              <a:rect l="l" t="t" r="r" b="b"/>
              <a:pathLst>
                <a:path w="4816592" h="666265">
                  <a:moveTo>
                    <a:pt x="0" y="0"/>
                  </a:moveTo>
                  <a:lnTo>
                    <a:pt x="4816592" y="0"/>
                  </a:lnTo>
                  <a:lnTo>
                    <a:pt x="4816592" y="666265"/>
                  </a:lnTo>
                  <a:lnTo>
                    <a:pt x="0" y="666265"/>
                  </a:lnTo>
                  <a:close/>
                </a:path>
              </a:pathLst>
            </a:custGeom>
            <a:solidFill>
              <a:srgbClr val="1C5739"/>
            </a:solidFill>
          </p:spPr>
        </p:sp>
        <p:sp>
          <p:nvSpPr>
            <p:cNvPr id="5" name="TextBox 5"/>
            <p:cNvSpPr txBox="1"/>
            <p:nvPr/>
          </p:nvSpPr>
          <p:spPr>
            <a:xfrm>
              <a:off x="0" y="-19050"/>
              <a:ext cx="4816593" cy="68531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765567" y="3059566"/>
            <a:ext cx="3422945" cy="2352250"/>
          </a:xfrm>
          <a:custGeom>
            <a:avLst/>
            <a:gdLst/>
            <a:ahLst/>
            <a:cxnLst/>
            <a:rect l="l" t="t" r="r" b="b"/>
            <a:pathLst>
              <a:path w="3422945" h="2352250">
                <a:moveTo>
                  <a:pt x="0" y="0"/>
                </a:moveTo>
                <a:lnTo>
                  <a:pt x="3422945" y="0"/>
                </a:lnTo>
                <a:lnTo>
                  <a:pt x="3422945" y="2352250"/>
                </a:lnTo>
                <a:lnTo>
                  <a:pt x="0" y="2352250"/>
                </a:lnTo>
                <a:lnTo>
                  <a:pt x="0" y="0"/>
                </a:lnTo>
                <a:close/>
              </a:path>
            </a:pathLst>
          </a:custGeom>
          <a:blipFill>
            <a:blip r:embed="rId7"/>
            <a:stretch>
              <a:fillRect l="-1088" r="-1088"/>
            </a:stretch>
          </a:blipFill>
          <a:ln w="28575" cap="sq">
            <a:solidFill>
              <a:srgbClr val="008000"/>
            </a:solidFill>
            <a:prstDash val="solid"/>
            <a:miter/>
          </a:ln>
        </p:spPr>
      </p:sp>
      <p:sp>
        <p:nvSpPr>
          <p:cNvPr id="9" name="Freeform 9"/>
          <p:cNvSpPr/>
          <p:nvPr/>
        </p:nvSpPr>
        <p:spPr>
          <a:xfrm>
            <a:off x="14150291" y="5953407"/>
            <a:ext cx="2930201" cy="2928655"/>
          </a:xfrm>
          <a:custGeom>
            <a:avLst/>
            <a:gdLst/>
            <a:ahLst/>
            <a:cxnLst/>
            <a:rect l="l" t="t" r="r" b="b"/>
            <a:pathLst>
              <a:path w="2930201" h="2928655">
                <a:moveTo>
                  <a:pt x="0" y="0"/>
                </a:moveTo>
                <a:lnTo>
                  <a:pt x="2930200" y="0"/>
                </a:lnTo>
                <a:lnTo>
                  <a:pt x="2930200" y="2928655"/>
                </a:lnTo>
                <a:lnTo>
                  <a:pt x="0" y="2928655"/>
                </a:lnTo>
                <a:lnTo>
                  <a:pt x="0" y="0"/>
                </a:lnTo>
                <a:close/>
              </a:path>
            </a:pathLst>
          </a:custGeom>
          <a:blipFill>
            <a:blip r:embed="rId8"/>
            <a:stretch>
              <a:fillRect l="-17147" r="-32773"/>
            </a:stretch>
          </a:blipFill>
          <a:ln w="28575" cap="sq">
            <a:solidFill>
              <a:srgbClr val="008000"/>
            </a:solidFill>
            <a:prstDash val="solid"/>
            <a:miter/>
          </a:ln>
        </p:spPr>
      </p:sp>
      <p:sp>
        <p:nvSpPr>
          <p:cNvPr id="10" name="Freeform 10"/>
          <p:cNvSpPr/>
          <p:nvPr/>
        </p:nvSpPr>
        <p:spPr>
          <a:xfrm>
            <a:off x="10521047" y="6024587"/>
            <a:ext cx="2405055" cy="2857476"/>
          </a:xfrm>
          <a:custGeom>
            <a:avLst/>
            <a:gdLst/>
            <a:ahLst/>
            <a:cxnLst/>
            <a:rect l="l" t="t" r="r" b="b"/>
            <a:pathLst>
              <a:path w="2405055" h="2857476">
                <a:moveTo>
                  <a:pt x="0" y="0"/>
                </a:moveTo>
                <a:lnTo>
                  <a:pt x="2405054" y="0"/>
                </a:lnTo>
                <a:lnTo>
                  <a:pt x="2405054" y="2857475"/>
                </a:lnTo>
                <a:lnTo>
                  <a:pt x="0" y="2857475"/>
                </a:lnTo>
                <a:lnTo>
                  <a:pt x="0" y="0"/>
                </a:lnTo>
                <a:close/>
              </a:path>
            </a:pathLst>
          </a:custGeom>
          <a:blipFill>
            <a:blip r:embed="rId9"/>
            <a:stretch>
              <a:fillRect t="-13517" r="-1108" b="-14131"/>
            </a:stretch>
          </a:blipFill>
          <a:ln w="28575" cap="sq">
            <a:solidFill>
              <a:srgbClr val="008000"/>
            </a:solidFill>
            <a:prstDash val="solid"/>
            <a:miter/>
          </a:ln>
        </p:spPr>
      </p:sp>
      <p:sp>
        <p:nvSpPr>
          <p:cNvPr id="11" name="Freeform 11"/>
          <p:cNvSpPr/>
          <p:nvPr/>
        </p:nvSpPr>
        <p:spPr>
          <a:xfrm>
            <a:off x="4650882" y="3082611"/>
            <a:ext cx="4493118" cy="2329205"/>
          </a:xfrm>
          <a:custGeom>
            <a:avLst/>
            <a:gdLst/>
            <a:ahLst/>
            <a:cxnLst/>
            <a:rect l="l" t="t" r="r" b="b"/>
            <a:pathLst>
              <a:path w="4493118" h="2329205">
                <a:moveTo>
                  <a:pt x="0" y="0"/>
                </a:moveTo>
                <a:lnTo>
                  <a:pt x="4493118" y="0"/>
                </a:lnTo>
                <a:lnTo>
                  <a:pt x="4493118" y="2329205"/>
                </a:lnTo>
                <a:lnTo>
                  <a:pt x="0" y="2329205"/>
                </a:lnTo>
                <a:lnTo>
                  <a:pt x="0" y="0"/>
                </a:lnTo>
                <a:close/>
              </a:path>
            </a:pathLst>
          </a:custGeom>
          <a:blipFill>
            <a:blip r:embed="rId10"/>
            <a:stretch>
              <a:fillRect b="-8508"/>
            </a:stretch>
          </a:blipFill>
          <a:ln w="28575" cap="sq">
            <a:solidFill>
              <a:srgbClr val="008000"/>
            </a:solidFill>
            <a:prstDash val="solid"/>
            <a:miter/>
          </a:ln>
        </p:spPr>
      </p:sp>
      <p:sp>
        <p:nvSpPr>
          <p:cNvPr id="12" name="Freeform 12"/>
          <p:cNvSpPr/>
          <p:nvPr/>
        </p:nvSpPr>
        <p:spPr>
          <a:xfrm>
            <a:off x="6741426" y="6070116"/>
            <a:ext cx="2754785" cy="2857476"/>
          </a:xfrm>
          <a:custGeom>
            <a:avLst/>
            <a:gdLst/>
            <a:ahLst/>
            <a:cxnLst/>
            <a:rect l="l" t="t" r="r" b="b"/>
            <a:pathLst>
              <a:path w="2754785" h="2857476">
                <a:moveTo>
                  <a:pt x="0" y="0"/>
                </a:moveTo>
                <a:lnTo>
                  <a:pt x="2754785" y="0"/>
                </a:lnTo>
                <a:lnTo>
                  <a:pt x="2754785" y="2857476"/>
                </a:lnTo>
                <a:lnTo>
                  <a:pt x="0" y="2857476"/>
                </a:lnTo>
                <a:lnTo>
                  <a:pt x="0" y="0"/>
                </a:lnTo>
                <a:close/>
              </a:path>
            </a:pathLst>
          </a:custGeom>
          <a:blipFill>
            <a:blip r:embed="rId11"/>
            <a:stretch>
              <a:fillRect/>
            </a:stretch>
          </a:blipFill>
          <a:ln w="28575" cap="sq">
            <a:solidFill>
              <a:srgbClr val="008000"/>
            </a:solidFill>
            <a:prstDash val="solid"/>
            <a:miter/>
          </a:ln>
        </p:spPr>
      </p:sp>
      <p:sp>
        <p:nvSpPr>
          <p:cNvPr id="13" name="Freeform 13"/>
          <p:cNvSpPr/>
          <p:nvPr/>
        </p:nvSpPr>
        <p:spPr>
          <a:xfrm>
            <a:off x="9610725" y="3082611"/>
            <a:ext cx="4117767" cy="2329205"/>
          </a:xfrm>
          <a:custGeom>
            <a:avLst/>
            <a:gdLst/>
            <a:ahLst/>
            <a:cxnLst/>
            <a:rect l="l" t="t" r="r" b="b"/>
            <a:pathLst>
              <a:path w="4117767" h="2329205">
                <a:moveTo>
                  <a:pt x="0" y="0"/>
                </a:moveTo>
                <a:lnTo>
                  <a:pt x="4117767" y="0"/>
                </a:lnTo>
                <a:lnTo>
                  <a:pt x="4117767" y="2329205"/>
                </a:lnTo>
                <a:lnTo>
                  <a:pt x="0" y="2329205"/>
                </a:lnTo>
                <a:lnTo>
                  <a:pt x="0" y="0"/>
                </a:lnTo>
                <a:close/>
              </a:path>
            </a:pathLst>
          </a:custGeom>
          <a:blipFill>
            <a:blip r:embed="rId12"/>
            <a:stretch>
              <a:fillRect t="-13535" b="-4323"/>
            </a:stretch>
          </a:blipFill>
          <a:ln w="28575" cap="sq">
            <a:solidFill>
              <a:srgbClr val="008000"/>
            </a:solidFill>
            <a:prstDash val="solid"/>
            <a:miter/>
          </a:ln>
        </p:spPr>
      </p:sp>
      <p:sp>
        <p:nvSpPr>
          <p:cNvPr id="14" name="Freeform 14"/>
          <p:cNvSpPr/>
          <p:nvPr/>
        </p:nvSpPr>
        <p:spPr>
          <a:xfrm>
            <a:off x="14150291" y="3082611"/>
            <a:ext cx="3706612" cy="2329205"/>
          </a:xfrm>
          <a:custGeom>
            <a:avLst/>
            <a:gdLst/>
            <a:ahLst/>
            <a:cxnLst/>
            <a:rect l="l" t="t" r="r" b="b"/>
            <a:pathLst>
              <a:path w="3706612" h="2329205">
                <a:moveTo>
                  <a:pt x="0" y="0"/>
                </a:moveTo>
                <a:lnTo>
                  <a:pt x="3706612" y="0"/>
                </a:lnTo>
                <a:lnTo>
                  <a:pt x="3706612" y="2329205"/>
                </a:lnTo>
                <a:lnTo>
                  <a:pt x="0" y="2329205"/>
                </a:lnTo>
                <a:lnTo>
                  <a:pt x="0" y="0"/>
                </a:lnTo>
                <a:close/>
              </a:path>
            </a:pathLst>
          </a:custGeom>
          <a:blipFill>
            <a:blip r:embed="rId13"/>
            <a:stretch>
              <a:fillRect l="-17344" t="-7527" r="-14190" b="-9818"/>
            </a:stretch>
          </a:blipFill>
          <a:ln w="28575" cap="sq">
            <a:solidFill>
              <a:srgbClr val="008000"/>
            </a:solidFill>
            <a:prstDash val="solid"/>
            <a:miter/>
          </a:ln>
        </p:spPr>
      </p:sp>
      <p:sp>
        <p:nvSpPr>
          <p:cNvPr id="15" name="Freeform 15"/>
          <p:cNvSpPr/>
          <p:nvPr/>
        </p:nvSpPr>
        <p:spPr>
          <a:xfrm>
            <a:off x="765567" y="6164291"/>
            <a:ext cx="4951024" cy="2857476"/>
          </a:xfrm>
          <a:custGeom>
            <a:avLst/>
            <a:gdLst/>
            <a:ahLst/>
            <a:cxnLst/>
            <a:rect l="l" t="t" r="r" b="b"/>
            <a:pathLst>
              <a:path w="4951024" h="2857476">
                <a:moveTo>
                  <a:pt x="0" y="0"/>
                </a:moveTo>
                <a:lnTo>
                  <a:pt x="4951024" y="0"/>
                </a:lnTo>
                <a:lnTo>
                  <a:pt x="4951024" y="2857475"/>
                </a:lnTo>
                <a:lnTo>
                  <a:pt x="0" y="2857475"/>
                </a:lnTo>
                <a:lnTo>
                  <a:pt x="0" y="0"/>
                </a:lnTo>
                <a:close/>
              </a:path>
            </a:pathLst>
          </a:custGeom>
          <a:blipFill>
            <a:blip r:embed="rId14"/>
            <a:stretch>
              <a:fillRect/>
            </a:stretch>
          </a:blipFill>
          <a:ln w="28575" cap="sq">
            <a:solidFill>
              <a:srgbClr val="008000"/>
            </a:solidFill>
            <a:prstDash val="solid"/>
            <a:miter/>
          </a:ln>
        </p:spPr>
      </p:sp>
      <p:sp>
        <p:nvSpPr>
          <p:cNvPr id="16" name="TextBox 16"/>
          <p:cNvSpPr txBox="1"/>
          <p:nvPr/>
        </p:nvSpPr>
        <p:spPr>
          <a:xfrm>
            <a:off x="3018922" y="876309"/>
            <a:ext cx="11932939" cy="1615253"/>
          </a:xfrm>
          <a:prstGeom prst="rect">
            <a:avLst/>
          </a:prstGeom>
        </p:spPr>
        <p:txBody>
          <a:bodyPr lIns="0" tIns="0" rIns="0" bIns="0" rtlCol="0" anchor="t">
            <a:spAutoFit/>
          </a:bodyPr>
          <a:lstStyle/>
          <a:p>
            <a:pPr algn="ctr">
              <a:lnSpc>
                <a:spcPts val="5862"/>
              </a:lnSpc>
            </a:pPr>
            <a:r>
              <a:rPr lang="en-US" sz="5921" spc="207">
                <a:solidFill>
                  <a:srgbClr val="FFFFFF"/>
                </a:solidFill>
                <a:latin typeface="Codec Pro ExtraBold"/>
                <a:ea typeface="Codec Pro ExtraBold"/>
                <a:cs typeface="Codec Pro ExtraBold"/>
                <a:sym typeface="Codec Pro ExtraBold"/>
              </a:rPr>
              <a:t>Discussion -(YOLOv8) Results</a:t>
            </a:r>
          </a:p>
          <a:p>
            <a:pPr marL="0" lvl="0" indent="0" algn="ctr">
              <a:lnSpc>
                <a:spcPts val="5862"/>
              </a:lnSpc>
              <a:spcBef>
                <a:spcPct val="0"/>
              </a:spcBef>
            </a:pPr>
            <a:endParaRPr lang="en-US" sz="5921" spc="207">
              <a:solidFill>
                <a:srgbClr val="FFFFFF"/>
              </a:solidFill>
              <a:latin typeface="Codec Pro ExtraBold"/>
              <a:ea typeface="Codec Pro ExtraBold"/>
              <a:cs typeface="Codec Pro ExtraBold"/>
              <a:sym typeface="Codec Pro ExtraBold"/>
            </a:endParaRPr>
          </a:p>
        </p:txBody>
      </p:sp>
      <p:sp>
        <p:nvSpPr>
          <p:cNvPr id="17" name="TextBox 17"/>
          <p:cNvSpPr txBox="1"/>
          <p:nvPr/>
        </p:nvSpPr>
        <p:spPr>
          <a:xfrm>
            <a:off x="14150291" y="5373716"/>
            <a:ext cx="2910582" cy="353366"/>
          </a:xfrm>
          <a:prstGeom prst="rect">
            <a:avLst/>
          </a:prstGeom>
        </p:spPr>
        <p:txBody>
          <a:bodyPr lIns="0" tIns="0" rIns="0" bIns="0" rtlCol="0" anchor="t">
            <a:spAutoFit/>
          </a:bodyPr>
          <a:lstStyle/>
          <a:p>
            <a:pPr algn="ctr">
              <a:lnSpc>
                <a:spcPts val="3035"/>
              </a:lnSpc>
              <a:spcBef>
                <a:spcPct val="0"/>
              </a:spcBef>
            </a:pPr>
            <a:r>
              <a:rPr lang="en-US" sz="2000" spc="244" dirty="0" err="1">
                <a:solidFill>
                  <a:srgbClr val="1C5739"/>
                </a:solidFill>
                <a:latin typeface="Open Sauce"/>
                <a:ea typeface="Open Sauce"/>
                <a:cs typeface="Open Sauce"/>
                <a:sym typeface="Open Sauce"/>
              </a:rPr>
              <a:t>cylon</a:t>
            </a:r>
            <a:r>
              <a:rPr lang="en-US" sz="2199" spc="215" dirty="0">
                <a:solidFill>
                  <a:srgbClr val="000000"/>
                </a:solidFill>
                <a:latin typeface="Open Sauce"/>
                <a:ea typeface="Open Sauce"/>
                <a:cs typeface="Open Sauce"/>
                <a:sym typeface="Open Sauce"/>
              </a:rPr>
              <a:t> </a:t>
            </a:r>
            <a:r>
              <a:rPr lang="en-US" sz="2000" spc="244" dirty="0">
                <a:solidFill>
                  <a:srgbClr val="1C5739"/>
                </a:solidFill>
                <a:latin typeface="Open Sauce"/>
                <a:ea typeface="Open Sauce"/>
                <a:cs typeface="Open Sauce"/>
                <a:sym typeface="Open Sauce"/>
              </a:rPr>
              <a:t>sandalwood</a:t>
            </a:r>
          </a:p>
        </p:txBody>
      </p:sp>
      <p:sp>
        <p:nvSpPr>
          <p:cNvPr id="18" name="TextBox 18"/>
          <p:cNvSpPr txBox="1"/>
          <p:nvPr/>
        </p:nvSpPr>
        <p:spPr>
          <a:xfrm>
            <a:off x="9610725" y="5373716"/>
            <a:ext cx="778867" cy="347531"/>
          </a:xfrm>
          <a:prstGeom prst="rect">
            <a:avLst/>
          </a:prstGeom>
        </p:spPr>
        <p:txBody>
          <a:bodyPr lIns="0" tIns="0" rIns="0" bIns="0" rtlCol="0" anchor="t">
            <a:spAutoFit/>
          </a:bodyPr>
          <a:lstStyle/>
          <a:p>
            <a:pPr algn="ctr">
              <a:lnSpc>
                <a:spcPts val="3035"/>
              </a:lnSpc>
              <a:spcBef>
                <a:spcPct val="0"/>
              </a:spcBef>
            </a:pPr>
            <a:r>
              <a:rPr lang="en-US" sz="2000" spc="244" dirty="0">
                <a:solidFill>
                  <a:srgbClr val="1C5739"/>
                </a:solidFill>
                <a:latin typeface="Open Sauce"/>
                <a:ea typeface="Open Sauce"/>
                <a:cs typeface="Open Sauce"/>
                <a:sym typeface="Open Sauce"/>
              </a:rPr>
              <a:t>Teak</a:t>
            </a:r>
          </a:p>
        </p:txBody>
      </p:sp>
      <p:sp>
        <p:nvSpPr>
          <p:cNvPr id="19" name="TextBox 19"/>
          <p:cNvSpPr txBox="1"/>
          <p:nvPr/>
        </p:nvSpPr>
        <p:spPr>
          <a:xfrm>
            <a:off x="4650882" y="5373716"/>
            <a:ext cx="1065709" cy="347531"/>
          </a:xfrm>
          <a:prstGeom prst="rect">
            <a:avLst/>
          </a:prstGeom>
        </p:spPr>
        <p:txBody>
          <a:bodyPr lIns="0" tIns="0" rIns="0" bIns="0" rtlCol="0" anchor="t">
            <a:spAutoFit/>
          </a:bodyPr>
          <a:lstStyle/>
          <a:p>
            <a:pPr algn="ctr">
              <a:lnSpc>
                <a:spcPts val="3035"/>
              </a:lnSpc>
              <a:spcBef>
                <a:spcPct val="0"/>
              </a:spcBef>
            </a:pPr>
            <a:r>
              <a:rPr lang="en-US" sz="2000" spc="244" dirty="0">
                <a:solidFill>
                  <a:srgbClr val="1C5739"/>
                </a:solidFill>
                <a:latin typeface="Open Sauce"/>
                <a:ea typeface="Open Sauce"/>
                <a:cs typeface="Open Sauce"/>
                <a:sym typeface="Open Sauce"/>
              </a:rPr>
              <a:t>Mango</a:t>
            </a:r>
          </a:p>
        </p:txBody>
      </p:sp>
      <p:sp>
        <p:nvSpPr>
          <p:cNvPr id="20" name="TextBox 20"/>
          <p:cNvSpPr txBox="1"/>
          <p:nvPr/>
        </p:nvSpPr>
        <p:spPr>
          <a:xfrm>
            <a:off x="765567" y="5373716"/>
            <a:ext cx="1376362" cy="347531"/>
          </a:xfrm>
          <a:prstGeom prst="rect">
            <a:avLst/>
          </a:prstGeom>
        </p:spPr>
        <p:txBody>
          <a:bodyPr lIns="0" tIns="0" rIns="0" bIns="0" rtlCol="0" anchor="t">
            <a:spAutoFit/>
          </a:bodyPr>
          <a:lstStyle/>
          <a:p>
            <a:pPr algn="ctr">
              <a:lnSpc>
                <a:spcPts val="3035"/>
              </a:lnSpc>
              <a:spcBef>
                <a:spcPct val="0"/>
              </a:spcBef>
            </a:pPr>
            <a:r>
              <a:rPr lang="en-US" sz="2000" spc="244" dirty="0" err="1">
                <a:solidFill>
                  <a:srgbClr val="1C5739"/>
                </a:solidFill>
                <a:latin typeface="Open Sauce"/>
                <a:ea typeface="Open Sauce"/>
                <a:cs typeface="Open Sauce"/>
                <a:sym typeface="Open Sauce"/>
              </a:rPr>
              <a:t>Cinamon</a:t>
            </a:r>
            <a:endParaRPr lang="en-US" sz="2000" spc="244" dirty="0">
              <a:solidFill>
                <a:srgbClr val="1C5739"/>
              </a:solidFill>
              <a:latin typeface="Open Sauce"/>
              <a:ea typeface="Open Sauce"/>
              <a:cs typeface="Open Sauce"/>
              <a:sym typeface="Open Sauce"/>
            </a:endParaRPr>
          </a:p>
        </p:txBody>
      </p:sp>
      <p:sp>
        <p:nvSpPr>
          <p:cNvPr id="21" name="TextBox 21"/>
          <p:cNvSpPr txBox="1"/>
          <p:nvPr/>
        </p:nvSpPr>
        <p:spPr>
          <a:xfrm>
            <a:off x="393551" y="9039404"/>
            <a:ext cx="1672833" cy="353366"/>
          </a:xfrm>
          <a:prstGeom prst="rect">
            <a:avLst/>
          </a:prstGeom>
        </p:spPr>
        <p:txBody>
          <a:bodyPr wrap="square" lIns="0" tIns="0" rIns="0" bIns="0" rtlCol="0" anchor="t">
            <a:spAutoFit/>
          </a:bodyPr>
          <a:lstStyle/>
          <a:p>
            <a:pPr algn="ctr">
              <a:lnSpc>
                <a:spcPts val="3035"/>
              </a:lnSpc>
              <a:spcBef>
                <a:spcPct val="0"/>
              </a:spcBef>
            </a:pPr>
            <a:r>
              <a:rPr lang="en-US" sz="2000" spc="244" dirty="0" err="1">
                <a:solidFill>
                  <a:srgbClr val="1C5739"/>
                </a:solidFill>
                <a:latin typeface="Open Sauce"/>
                <a:ea typeface="Open Sauce"/>
                <a:cs typeface="Open Sauce"/>
                <a:sym typeface="Open Sauce"/>
              </a:rPr>
              <a:t>Cofee</a:t>
            </a:r>
            <a:endParaRPr lang="en-US" sz="2000" spc="244" dirty="0">
              <a:solidFill>
                <a:srgbClr val="1C5739"/>
              </a:solidFill>
              <a:latin typeface="Open Sauce"/>
              <a:ea typeface="Open Sauce"/>
              <a:cs typeface="Open Sauce"/>
              <a:sym typeface="Open Sauce"/>
            </a:endParaRPr>
          </a:p>
        </p:txBody>
      </p:sp>
      <p:sp>
        <p:nvSpPr>
          <p:cNvPr id="22" name="TextBox 22"/>
          <p:cNvSpPr txBox="1"/>
          <p:nvPr/>
        </p:nvSpPr>
        <p:spPr>
          <a:xfrm>
            <a:off x="6551321" y="8983666"/>
            <a:ext cx="1488174" cy="353366"/>
          </a:xfrm>
          <a:prstGeom prst="rect">
            <a:avLst/>
          </a:prstGeom>
        </p:spPr>
        <p:txBody>
          <a:bodyPr wrap="square" lIns="0" tIns="0" rIns="0" bIns="0" rtlCol="0" anchor="t">
            <a:spAutoFit/>
          </a:bodyPr>
          <a:lstStyle/>
          <a:p>
            <a:pPr algn="ctr">
              <a:lnSpc>
                <a:spcPts val="3035"/>
              </a:lnSpc>
              <a:spcBef>
                <a:spcPct val="0"/>
              </a:spcBef>
            </a:pPr>
            <a:r>
              <a:rPr lang="en-US" sz="2000" spc="244" dirty="0">
                <a:solidFill>
                  <a:srgbClr val="1C5739"/>
                </a:solidFill>
                <a:latin typeface="Open Sauce"/>
                <a:ea typeface="Open Sauce"/>
                <a:cs typeface="Open Sauce"/>
                <a:sym typeface="Open Sauce"/>
              </a:rPr>
              <a:t>Pepper</a:t>
            </a:r>
          </a:p>
        </p:txBody>
      </p:sp>
      <p:sp>
        <p:nvSpPr>
          <p:cNvPr id="23" name="TextBox 23"/>
          <p:cNvSpPr txBox="1"/>
          <p:nvPr/>
        </p:nvSpPr>
        <p:spPr>
          <a:xfrm>
            <a:off x="10521047" y="8983666"/>
            <a:ext cx="700385" cy="347531"/>
          </a:xfrm>
          <a:prstGeom prst="rect">
            <a:avLst/>
          </a:prstGeom>
        </p:spPr>
        <p:txBody>
          <a:bodyPr lIns="0" tIns="0" rIns="0" bIns="0" rtlCol="0" anchor="t">
            <a:spAutoFit/>
          </a:bodyPr>
          <a:lstStyle/>
          <a:p>
            <a:pPr algn="ctr">
              <a:lnSpc>
                <a:spcPts val="3035"/>
              </a:lnSpc>
              <a:spcBef>
                <a:spcPct val="0"/>
              </a:spcBef>
            </a:pPr>
            <a:r>
              <a:rPr lang="en-US" sz="2000" spc="244" dirty="0">
                <a:solidFill>
                  <a:srgbClr val="1C5739"/>
                </a:solidFill>
                <a:latin typeface="Open Sauce"/>
                <a:ea typeface="Open Sauce"/>
                <a:cs typeface="Open Sauce"/>
                <a:sym typeface="Open Sauce"/>
              </a:rPr>
              <a:t>Jack</a:t>
            </a:r>
          </a:p>
        </p:txBody>
      </p:sp>
      <p:sp>
        <p:nvSpPr>
          <p:cNvPr id="24" name="TextBox 24"/>
          <p:cNvSpPr txBox="1"/>
          <p:nvPr/>
        </p:nvSpPr>
        <p:spPr>
          <a:xfrm>
            <a:off x="14150290" y="8889492"/>
            <a:ext cx="2910581" cy="353366"/>
          </a:xfrm>
          <a:prstGeom prst="rect">
            <a:avLst/>
          </a:prstGeom>
        </p:spPr>
        <p:txBody>
          <a:bodyPr wrap="square" lIns="0" tIns="0" rIns="0" bIns="0" rtlCol="0" anchor="t">
            <a:spAutoFit/>
          </a:bodyPr>
          <a:lstStyle/>
          <a:p>
            <a:pPr algn="ctr">
              <a:lnSpc>
                <a:spcPts val="3035"/>
              </a:lnSpc>
              <a:spcBef>
                <a:spcPct val="0"/>
              </a:spcBef>
            </a:pPr>
            <a:r>
              <a:rPr lang="en-US" sz="2000" spc="244" dirty="0">
                <a:solidFill>
                  <a:srgbClr val="1C5739"/>
                </a:solidFill>
                <a:latin typeface="Open Sauce"/>
                <a:ea typeface="Open Sauce"/>
                <a:cs typeface="Open Sauce"/>
                <a:sym typeface="Open Sauce"/>
              </a:rPr>
              <a:t>Ceylon Grape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533400" y="-254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529726"/>
            <a:chOff x="0" y="0"/>
            <a:chExt cx="4816593" cy="666265"/>
          </a:xfrm>
        </p:grpSpPr>
        <p:sp>
          <p:nvSpPr>
            <p:cNvPr id="4" name="Freeform 4"/>
            <p:cNvSpPr/>
            <p:nvPr/>
          </p:nvSpPr>
          <p:spPr>
            <a:xfrm>
              <a:off x="0" y="0"/>
              <a:ext cx="4816592" cy="666265"/>
            </a:xfrm>
            <a:custGeom>
              <a:avLst/>
              <a:gdLst/>
              <a:ahLst/>
              <a:cxnLst/>
              <a:rect l="l" t="t" r="r" b="b"/>
              <a:pathLst>
                <a:path w="4816592" h="666265">
                  <a:moveTo>
                    <a:pt x="0" y="0"/>
                  </a:moveTo>
                  <a:lnTo>
                    <a:pt x="4816592" y="0"/>
                  </a:lnTo>
                  <a:lnTo>
                    <a:pt x="4816592" y="666265"/>
                  </a:lnTo>
                  <a:lnTo>
                    <a:pt x="0" y="666265"/>
                  </a:lnTo>
                  <a:close/>
                </a:path>
              </a:pathLst>
            </a:custGeom>
            <a:solidFill>
              <a:srgbClr val="1C5739"/>
            </a:solidFill>
          </p:spPr>
        </p:sp>
        <p:sp>
          <p:nvSpPr>
            <p:cNvPr id="5" name="TextBox 5"/>
            <p:cNvSpPr txBox="1"/>
            <p:nvPr/>
          </p:nvSpPr>
          <p:spPr>
            <a:xfrm>
              <a:off x="0" y="-19050"/>
              <a:ext cx="4816593" cy="68531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9144000" y="4198392"/>
            <a:ext cx="7180518" cy="4039041"/>
          </a:xfrm>
          <a:custGeom>
            <a:avLst/>
            <a:gdLst/>
            <a:ahLst/>
            <a:cxnLst/>
            <a:rect l="l" t="t" r="r" b="b"/>
            <a:pathLst>
              <a:path w="7180518" h="4039041">
                <a:moveTo>
                  <a:pt x="0" y="0"/>
                </a:moveTo>
                <a:lnTo>
                  <a:pt x="7180518" y="0"/>
                </a:lnTo>
                <a:lnTo>
                  <a:pt x="7180518" y="4039041"/>
                </a:lnTo>
                <a:lnTo>
                  <a:pt x="0" y="4039041"/>
                </a:lnTo>
                <a:lnTo>
                  <a:pt x="0" y="0"/>
                </a:lnTo>
                <a:close/>
              </a:path>
            </a:pathLst>
          </a:custGeom>
          <a:blipFill>
            <a:blip r:embed="rId7"/>
            <a:stretch>
              <a:fillRect/>
            </a:stretch>
          </a:blipFill>
          <a:ln w="19050" cap="sq">
            <a:solidFill>
              <a:srgbClr val="008000"/>
            </a:solidFill>
            <a:prstDash val="solid"/>
            <a:miter/>
          </a:ln>
        </p:spPr>
      </p:sp>
      <p:sp>
        <p:nvSpPr>
          <p:cNvPr id="9" name="Freeform 9"/>
          <p:cNvSpPr/>
          <p:nvPr/>
        </p:nvSpPr>
        <p:spPr>
          <a:xfrm>
            <a:off x="1028700" y="4198392"/>
            <a:ext cx="7184024" cy="4039041"/>
          </a:xfrm>
          <a:custGeom>
            <a:avLst/>
            <a:gdLst/>
            <a:ahLst/>
            <a:cxnLst/>
            <a:rect l="l" t="t" r="r" b="b"/>
            <a:pathLst>
              <a:path w="7184024" h="4039041">
                <a:moveTo>
                  <a:pt x="0" y="0"/>
                </a:moveTo>
                <a:lnTo>
                  <a:pt x="7184024" y="0"/>
                </a:lnTo>
                <a:lnTo>
                  <a:pt x="7184024" y="4039041"/>
                </a:lnTo>
                <a:lnTo>
                  <a:pt x="0" y="4039041"/>
                </a:lnTo>
                <a:lnTo>
                  <a:pt x="0" y="0"/>
                </a:lnTo>
                <a:close/>
              </a:path>
            </a:pathLst>
          </a:custGeom>
          <a:blipFill>
            <a:blip r:embed="rId8"/>
            <a:stretch>
              <a:fillRect/>
            </a:stretch>
          </a:blipFill>
          <a:ln w="19050" cap="sq">
            <a:solidFill>
              <a:srgbClr val="008000"/>
            </a:solidFill>
            <a:prstDash val="solid"/>
            <a:miter/>
          </a:ln>
        </p:spPr>
      </p:sp>
      <p:sp>
        <p:nvSpPr>
          <p:cNvPr id="10" name="TextBox 10"/>
          <p:cNvSpPr txBox="1"/>
          <p:nvPr/>
        </p:nvSpPr>
        <p:spPr>
          <a:xfrm>
            <a:off x="2591943" y="914473"/>
            <a:ext cx="13792772" cy="1615253"/>
          </a:xfrm>
          <a:prstGeom prst="rect">
            <a:avLst/>
          </a:prstGeom>
        </p:spPr>
        <p:txBody>
          <a:bodyPr lIns="0" tIns="0" rIns="0" bIns="0" rtlCol="0" anchor="t">
            <a:spAutoFit/>
          </a:bodyPr>
          <a:lstStyle/>
          <a:p>
            <a:pPr algn="ctr">
              <a:lnSpc>
                <a:spcPts val="5862"/>
              </a:lnSpc>
            </a:pPr>
            <a:r>
              <a:rPr lang="en-US" sz="5921" spc="207">
                <a:solidFill>
                  <a:srgbClr val="FFFFFF"/>
                </a:solidFill>
                <a:latin typeface="Codec Pro ExtraBold"/>
                <a:ea typeface="Codec Pro ExtraBold"/>
                <a:cs typeface="Codec Pro ExtraBold"/>
                <a:sym typeface="Codec Pro ExtraBold"/>
              </a:rPr>
              <a:t>Discussion -(Custom CNN) Results</a:t>
            </a:r>
          </a:p>
          <a:p>
            <a:pPr marL="0" lvl="0" indent="0" algn="ctr">
              <a:lnSpc>
                <a:spcPts val="5862"/>
              </a:lnSpc>
              <a:spcBef>
                <a:spcPct val="0"/>
              </a:spcBef>
            </a:pPr>
            <a:endParaRPr lang="en-US" sz="5921" spc="207">
              <a:solidFill>
                <a:srgbClr val="FFFFFF"/>
              </a:solidFill>
              <a:latin typeface="Codec Pro ExtraBold"/>
              <a:ea typeface="Codec Pro ExtraBold"/>
              <a:cs typeface="Codec Pro ExtraBold"/>
              <a:sym typeface="Codec Pro ExtraBold"/>
            </a:endParaRPr>
          </a:p>
        </p:txBody>
      </p:sp>
      <p:sp>
        <p:nvSpPr>
          <p:cNvPr id="11" name="TextBox 11"/>
          <p:cNvSpPr txBox="1"/>
          <p:nvPr/>
        </p:nvSpPr>
        <p:spPr>
          <a:xfrm>
            <a:off x="1028700" y="2849028"/>
            <a:ext cx="6972300" cy="525785"/>
          </a:xfrm>
          <a:prstGeom prst="rect">
            <a:avLst/>
          </a:prstGeom>
        </p:spPr>
        <p:txBody>
          <a:bodyPr wrap="square" lIns="0" tIns="0" rIns="0" bIns="0" rtlCol="0" anchor="t">
            <a:spAutoFit/>
          </a:bodyPr>
          <a:lstStyle/>
          <a:p>
            <a:pPr algn="ctr">
              <a:lnSpc>
                <a:spcPts val="4139"/>
              </a:lnSpc>
              <a:spcBef>
                <a:spcPct val="0"/>
              </a:spcBef>
            </a:pPr>
            <a:r>
              <a:rPr lang="en-US" sz="2637" b="1" spc="258" dirty="0" err="1">
                <a:solidFill>
                  <a:srgbClr val="0B5304"/>
                </a:solidFill>
                <a:latin typeface="Open Sauce Bold"/>
                <a:ea typeface="Open Sauce Bold"/>
                <a:cs typeface="Open Sauce Bold"/>
                <a:sym typeface="Open Sauce Bold"/>
              </a:rPr>
              <a:t>customCNN</a:t>
            </a:r>
            <a:r>
              <a:rPr lang="en-US" sz="2637" b="1" spc="258" dirty="0">
                <a:solidFill>
                  <a:srgbClr val="0B5304"/>
                </a:solidFill>
                <a:latin typeface="Open Sauce Bold"/>
                <a:ea typeface="Open Sauce Bold"/>
                <a:cs typeface="Open Sauce Bold"/>
                <a:sym typeface="Open Sauce Bold"/>
              </a:rPr>
              <a:t>  Accuracy </a:t>
            </a:r>
            <a:r>
              <a:rPr lang="en-US" sz="2637" b="1" spc="258" dirty="0" smtClean="0">
                <a:solidFill>
                  <a:srgbClr val="0B5304"/>
                </a:solidFill>
                <a:latin typeface="Open Sauce Bold"/>
                <a:ea typeface="Open Sauce Bold"/>
                <a:cs typeface="Open Sauce Bold"/>
                <a:sym typeface="Open Sauce Bold"/>
              </a:rPr>
              <a:t>is </a:t>
            </a:r>
            <a:r>
              <a:rPr lang="en-US" sz="2637" b="1" spc="258" dirty="0">
                <a:solidFill>
                  <a:srgbClr val="0B5304"/>
                </a:solidFill>
                <a:latin typeface="Open Sauce Bold"/>
                <a:ea typeface="Open Sauce Bold"/>
                <a:cs typeface="Open Sauce Bold"/>
                <a:sym typeface="Open Sauce Bold"/>
              </a:rPr>
              <a:t>67%</a:t>
            </a:r>
            <a:endParaRPr lang="en-US" sz="2637" b="1" spc="258" dirty="0">
              <a:solidFill>
                <a:srgbClr val="0B5304"/>
              </a:solidFill>
              <a:latin typeface="Open Sauce Bold"/>
              <a:ea typeface="Open Sauce Bold"/>
              <a:cs typeface="Open Sauce Bold"/>
              <a:sym typeface="Open Sauce Bo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2529726"/>
            <a:chOff x="0" y="0"/>
            <a:chExt cx="4816593" cy="666265"/>
          </a:xfrm>
        </p:grpSpPr>
        <p:sp>
          <p:nvSpPr>
            <p:cNvPr id="4" name="Freeform 4"/>
            <p:cNvSpPr/>
            <p:nvPr/>
          </p:nvSpPr>
          <p:spPr>
            <a:xfrm>
              <a:off x="0" y="0"/>
              <a:ext cx="4816592" cy="666265"/>
            </a:xfrm>
            <a:custGeom>
              <a:avLst/>
              <a:gdLst/>
              <a:ahLst/>
              <a:cxnLst/>
              <a:rect l="l" t="t" r="r" b="b"/>
              <a:pathLst>
                <a:path w="4816592" h="666265">
                  <a:moveTo>
                    <a:pt x="0" y="0"/>
                  </a:moveTo>
                  <a:lnTo>
                    <a:pt x="4816592" y="0"/>
                  </a:lnTo>
                  <a:lnTo>
                    <a:pt x="4816592" y="666265"/>
                  </a:lnTo>
                  <a:lnTo>
                    <a:pt x="0" y="666265"/>
                  </a:lnTo>
                  <a:close/>
                </a:path>
              </a:pathLst>
            </a:custGeom>
            <a:solidFill>
              <a:srgbClr val="1C5739"/>
            </a:solidFill>
          </p:spPr>
        </p:sp>
        <p:sp>
          <p:nvSpPr>
            <p:cNvPr id="5" name="TextBox 5"/>
            <p:cNvSpPr txBox="1"/>
            <p:nvPr/>
          </p:nvSpPr>
          <p:spPr>
            <a:xfrm>
              <a:off x="0" y="-19050"/>
              <a:ext cx="4816593" cy="68531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86068" y="-1808676"/>
            <a:ext cx="3172137" cy="4114800"/>
          </a:xfrm>
          <a:custGeom>
            <a:avLst/>
            <a:gdLst/>
            <a:ahLst/>
            <a:cxnLst/>
            <a:rect l="l" t="t" r="r" b="b"/>
            <a:pathLst>
              <a:path w="3172137" h="4114800">
                <a:moveTo>
                  <a:pt x="0" y="0"/>
                </a:moveTo>
                <a:lnTo>
                  <a:pt x="3172136" y="0"/>
                </a:lnTo>
                <a:lnTo>
                  <a:pt x="3172136"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6384715" y="-413585"/>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6286842" y="3745939"/>
            <a:ext cx="5843603" cy="3574075"/>
          </a:xfrm>
          <a:custGeom>
            <a:avLst/>
            <a:gdLst/>
            <a:ahLst/>
            <a:cxnLst/>
            <a:rect l="l" t="t" r="r" b="b"/>
            <a:pathLst>
              <a:path w="5843603" h="3574075">
                <a:moveTo>
                  <a:pt x="0" y="0"/>
                </a:moveTo>
                <a:lnTo>
                  <a:pt x="5843603" y="0"/>
                </a:lnTo>
                <a:lnTo>
                  <a:pt x="5843603" y="3574075"/>
                </a:lnTo>
                <a:lnTo>
                  <a:pt x="0" y="3574075"/>
                </a:lnTo>
                <a:lnTo>
                  <a:pt x="0" y="0"/>
                </a:lnTo>
                <a:close/>
              </a:path>
            </a:pathLst>
          </a:custGeom>
          <a:blipFill>
            <a:blip r:embed="rId7"/>
            <a:stretch>
              <a:fillRect l="-3660" r="-5125"/>
            </a:stretch>
          </a:blipFill>
          <a:ln>
            <a:solidFill>
              <a:srgbClr val="008000"/>
            </a:solidFill>
          </a:ln>
        </p:spPr>
      </p:sp>
      <p:sp>
        <p:nvSpPr>
          <p:cNvPr id="9" name="Freeform 9"/>
          <p:cNvSpPr/>
          <p:nvPr/>
        </p:nvSpPr>
        <p:spPr>
          <a:xfrm>
            <a:off x="291905" y="3745939"/>
            <a:ext cx="5715251" cy="3574075"/>
          </a:xfrm>
          <a:custGeom>
            <a:avLst/>
            <a:gdLst/>
            <a:ahLst/>
            <a:cxnLst/>
            <a:rect l="l" t="t" r="r" b="b"/>
            <a:pathLst>
              <a:path w="5715251" h="3574075">
                <a:moveTo>
                  <a:pt x="0" y="0"/>
                </a:moveTo>
                <a:lnTo>
                  <a:pt x="5715251" y="0"/>
                </a:lnTo>
                <a:lnTo>
                  <a:pt x="5715251" y="3574075"/>
                </a:lnTo>
                <a:lnTo>
                  <a:pt x="0" y="3574075"/>
                </a:lnTo>
                <a:lnTo>
                  <a:pt x="0" y="0"/>
                </a:lnTo>
                <a:close/>
              </a:path>
            </a:pathLst>
          </a:custGeom>
          <a:blipFill>
            <a:blip r:embed="rId8"/>
            <a:stretch>
              <a:fillRect l="-4491" r="-6737"/>
            </a:stretch>
          </a:blipFill>
          <a:ln>
            <a:solidFill>
              <a:srgbClr val="008000"/>
            </a:solidFill>
          </a:ln>
        </p:spPr>
      </p:sp>
      <p:sp>
        <p:nvSpPr>
          <p:cNvPr id="10" name="Freeform 10"/>
          <p:cNvSpPr/>
          <p:nvPr/>
        </p:nvSpPr>
        <p:spPr>
          <a:xfrm>
            <a:off x="12406670" y="3745939"/>
            <a:ext cx="5792962" cy="3574075"/>
          </a:xfrm>
          <a:custGeom>
            <a:avLst/>
            <a:gdLst/>
            <a:ahLst/>
            <a:cxnLst/>
            <a:rect l="l" t="t" r="r" b="b"/>
            <a:pathLst>
              <a:path w="5792962" h="3574075">
                <a:moveTo>
                  <a:pt x="0" y="0"/>
                </a:moveTo>
                <a:lnTo>
                  <a:pt x="5792962" y="0"/>
                </a:lnTo>
                <a:lnTo>
                  <a:pt x="5792962" y="3574075"/>
                </a:lnTo>
                <a:lnTo>
                  <a:pt x="0" y="3574075"/>
                </a:lnTo>
                <a:lnTo>
                  <a:pt x="0" y="0"/>
                </a:lnTo>
                <a:close/>
              </a:path>
            </a:pathLst>
          </a:custGeom>
          <a:blipFill>
            <a:blip r:embed="rId9"/>
            <a:stretch>
              <a:fillRect l="-5251" r="-4431"/>
            </a:stretch>
          </a:blipFill>
          <a:ln>
            <a:solidFill>
              <a:srgbClr val="008000"/>
            </a:solidFill>
          </a:ln>
        </p:spPr>
      </p:sp>
      <p:sp>
        <p:nvSpPr>
          <p:cNvPr id="11" name="TextBox 11"/>
          <p:cNvSpPr txBox="1"/>
          <p:nvPr/>
        </p:nvSpPr>
        <p:spPr>
          <a:xfrm>
            <a:off x="1586068" y="876309"/>
            <a:ext cx="14667357" cy="1615253"/>
          </a:xfrm>
          <a:prstGeom prst="rect">
            <a:avLst/>
          </a:prstGeom>
        </p:spPr>
        <p:txBody>
          <a:bodyPr lIns="0" tIns="0" rIns="0" bIns="0" rtlCol="0" anchor="t">
            <a:spAutoFit/>
          </a:bodyPr>
          <a:lstStyle/>
          <a:p>
            <a:pPr algn="ctr">
              <a:lnSpc>
                <a:spcPts val="5862"/>
              </a:lnSpc>
            </a:pPr>
            <a:r>
              <a:rPr lang="en-US" sz="5921" spc="207">
                <a:solidFill>
                  <a:srgbClr val="FFFFFF"/>
                </a:solidFill>
                <a:latin typeface="Codec Pro ExtraBold"/>
                <a:ea typeface="Codec Pro ExtraBold"/>
                <a:cs typeface="Codec Pro ExtraBold"/>
                <a:sym typeface="Codec Pro ExtraBold"/>
              </a:rPr>
              <a:t>Discussion -(EfficientNetB0) Results</a:t>
            </a:r>
          </a:p>
          <a:p>
            <a:pPr marL="0" lvl="0" indent="0" algn="ctr">
              <a:lnSpc>
                <a:spcPts val="5862"/>
              </a:lnSpc>
              <a:spcBef>
                <a:spcPct val="0"/>
              </a:spcBef>
            </a:pPr>
            <a:endParaRPr lang="en-US" sz="5921" spc="207">
              <a:solidFill>
                <a:srgbClr val="FFFFFF"/>
              </a:solidFill>
              <a:latin typeface="Codec Pro ExtraBold"/>
              <a:ea typeface="Codec Pro ExtraBold"/>
              <a:cs typeface="Codec Pro ExtraBold"/>
              <a:sym typeface="Codec Pro ExtraBold"/>
            </a:endParaRPr>
          </a:p>
        </p:txBody>
      </p:sp>
      <p:sp>
        <p:nvSpPr>
          <p:cNvPr id="12" name="TextBox 12"/>
          <p:cNvSpPr txBox="1"/>
          <p:nvPr/>
        </p:nvSpPr>
        <p:spPr>
          <a:xfrm>
            <a:off x="0" y="2852493"/>
            <a:ext cx="9488329" cy="482761"/>
          </a:xfrm>
          <a:prstGeom prst="rect">
            <a:avLst/>
          </a:prstGeom>
        </p:spPr>
        <p:txBody>
          <a:bodyPr lIns="0" tIns="0" rIns="0" bIns="0" rtlCol="0" anchor="t">
            <a:spAutoFit/>
          </a:bodyPr>
          <a:lstStyle/>
          <a:p>
            <a:pPr algn="ctr">
              <a:lnSpc>
                <a:spcPts val="4139"/>
              </a:lnSpc>
              <a:spcBef>
                <a:spcPct val="0"/>
              </a:spcBef>
            </a:pPr>
            <a:r>
              <a:rPr lang="en-US" sz="2637" b="1" spc="258" dirty="0">
                <a:solidFill>
                  <a:srgbClr val="0B5304"/>
                </a:solidFill>
                <a:latin typeface="Open Sauce Bold"/>
                <a:ea typeface="Open Sauce Bold"/>
                <a:cs typeface="Open Sauce Bold"/>
                <a:sym typeface="Open Sauce Bold"/>
              </a:rPr>
              <a:t>EfficientNetB0  Accuracy was very less</a:t>
            </a:r>
            <a:r>
              <a:rPr lang="en-US" sz="2999" b="1" spc="293" dirty="0">
                <a:solidFill>
                  <a:srgbClr val="000000"/>
                </a:solidFill>
                <a:latin typeface="Open Sauce Bold"/>
                <a:ea typeface="Open Sauce Bold"/>
                <a:cs typeface="Open Sauce Bold"/>
                <a:sym typeface="Open Sauce Bold"/>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882076"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0" y="0"/>
            <a:ext cx="7336196" cy="10538058"/>
          </a:xfrm>
          <a:custGeom>
            <a:avLst/>
            <a:gdLst/>
            <a:ahLst/>
            <a:cxnLst/>
            <a:rect l="l" t="t" r="r" b="b"/>
            <a:pathLst>
              <a:path w="7336196" h="10538058">
                <a:moveTo>
                  <a:pt x="0" y="0"/>
                </a:moveTo>
                <a:lnTo>
                  <a:pt x="7336196" y="0"/>
                </a:lnTo>
                <a:lnTo>
                  <a:pt x="7336196" y="10538058"/>
                </a:lnTo>
                <a:lnTo>
                  <a:pt x="0" y="10538058"/>
                </a:lnTo>
                <a:lnTo>
                  <a:pt x="0" y="0"/>
                </a:lnTo>
                <a:close/>
              </a:path>
            </a:pathLst>
          </a:custGeom>
          <a:blipFill>
            <a:blip r:embed="rId4"/>
            <a:stretch>
              <a:fillRect l="-43644"/>
            </a:stretch>
          </a:blipFill>
        </p:spPr>
      </p:sp>
      <p:sp>
        <p:nvSpPr>
          <p:cNvPr id="4" name="Freeform 4"/>
          <p:cNvSpPr/>
          <p:nvPr/>
        </p:nvSpPr>
        <p:spPr>
          <a:xfrm>
            <a:off x="6327758" y="3668834"/>
            <a:ext cx="5589466" cy="5589466"/>
          </a:xfrm>
          <a:custGeom>
            <a:avLst/>
            <a:gdLst/>
            <a:ahLst/>
            <a:cxnLst/>
            <a:rect l="l" t="t" r="r" b="b"/>
            <a:pathLst>
              <a:path w="5589466" h="5589466">
                <a:moveTo>
                  <a:pt x="0" y="0"/>
                </a:moveTo>
                <a:lnTo>
                  <a:pt x="5589466" y="0"/>
                </a:lnTo>
                <a:lnTo>
                  <a:pt x="5589466" y="5589466"/>
                </a:lnTo>
                <a:lnTo>
                  <a:pt x="0" y="558946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6440190" y="4431672"/>
            <a:ext cx="5589466" cy="2769861"/>
          </a:xfrm>
          <a:prstGeom prst="rect">
            <a:avLst/>
          </a:prstGeom>
        </p:spPr>
        <p:txBody>
          <a:bodyPr lIns="0" tIns="0" rIns="0" bIns="0" rtlCol="0" anchor="t">
            <a:spAutoFit/>
          </a:bodyPr>
          <a:lstStyle/>
          <a:p>
            <a:pPr marL="0" lvl="0" indent="0" algn="ctr">
              <a:lnSpc>
                <a:spcPts val="23004"/>
              </a:lnSpc>
              <a:spcBef>
                <a:spcPct val="0"/>
              </a:spcBef>
            </a:pPr>
            <a:r>
              <a:rPr lang="en-US" sz="16670" spc="1633" dirty="0" smtClean="0">
                <a:solidFill>
                  <a:srgbClr val="FFFFFF"/>
                </a:solidFill>
                <a:latin typeface="Codec Pro ExtraBold"/>
                <a:ea typeface="Codec Pro ExtraBold"/>
                <a:cs typeface="Codec Pro ExtraBold"/>
                <a:sym typeface="Codec Pro ExtraBold"/>
              </a:rPr>
              <a:t>93</a:t>
            </a:r>
            <a:r>
              <a:rPr lang="en-US" sz="16670" spc="1633" dirty="0" smtClean="0">
                <a:solidFill>
                  <a:srgbClr val="FFFFFF"/>
                </a:solidFill>
                <a:latin typeface="Codec Pro ExtraBold"/>
                <a:ea typeface="Codec Pro ExtraBold"/>
                <a:cs typeface="Codec Pro ExtraBold"/>
                <a:sym typeface="Codec Pro ExtraBold"/>
              </a:rPr>
              <a:t>%</a:t>
            </a:r>
            <a:endParaRPr lang="en-US" sz="16670" spc="1633" dirty="0">
              <a:solidFill>
                <a:srgbClr val="FFFFFF"/>
              </a:solidFill>
              <a:latin typeface="Codec Pro ExtraBold"/>
              <a:ea typeface="Codec Pro ExtraBold"/>
              <a:cs typeface="Codec Pro ExtraBold"/>
              <a:sym typeface="Codec Pro ExtraBold"/>
            </a:endParaRPr>
          </a:p>
        </p:txBody>
      </p:sp>
      <p:sp>
        <p:nvSpPr>
          <p:cNvPr id="6" name="TextBox 6"/>
          <p:cNvSpPr txBox="1"/>
          <p:nvPr/>
        </p:nvSpPr>
        <p:spPr>
          <a:xfrm>
            <a:off x="12069722" y="3924300"/>
            <a:ext cx="5946375" cy="5668218"/>
          </a:xfrm>
          <a:prstGeom prst="rect">
            <a:avLst/>
          </a:prstGeom>
        </p:spPr>
        <p:txBody>
          <a:bodyPr lIns="0" tIns="0" rIns="0" bIns="0" rtlCol="0" anchor="t">
            <a:spAutoFit/>
          </a:bodyPr>
          <a:lstStyle/>
          <a:p>
            <a:pPr marL="267773" lvl="1">
              <a:lnSpc>
                <a:spcPts val="3423"/>
              </a:lnSpc>
            </a:pPr>
            <a:r>
              <a:rPr lang="en-US" sz="2000" spc="244" dirty="0">
                <a:solidFill>
                  <a:srgbClr val="1C5739"/>
                </a:solidFill>
                <a:latin typeface="Open Sauce"/>
                <a:ea typeface="Open Sauce"/>
                <a:cs typeface="Open Sauce"/>
                <a:sym typeface="Open Sauce"/>
              </a:rPr>
              <a:t>We have successfully completed key research tasks, including data collection, annotation, preprocessing, and model training. </a:t>
            </a:r>
            <a:endParaRPr lang="en-US" sz="2000" spc="244" dirty="0" smtClean="0">
              <a:solidFill>
                <a:srgbClr val="1C5739"/>
              </a:solidFill>
              <a:latin typeface="Open Sauce"/>
              <a:ea typeface="Open Sauce"/>
              <a:cs typeface="Open Sauce"/>
              <a:sym typeface="Open Sauce"/>
            </a:endParaRPr>
          </a:p>
          <a:p>
            <a:pPr marL="267773" lvl="1">
              <a:lnSpc>
                <a:spcPts val="3423"/>
              </a:lnSpc>
            </a:pPr>
            <a:endParaRPr lang="en-US" sz="2000" spc="244" dirty="0">
              <a:solidFill>
                <a:srgbClr val="1C5739"/>
              </a:solidFill>
              <a:latin typeface="Open Sauce"/>
              <a:ea typeface="Open Sauce"/>
              <a:cs typeface="Open Sauce"/>
              <a:sym typeface="Open Sauce"/>
            </a:endParaRPr>
          </a:p>
          <a:p>
            <a:pPr marL="267773" lvl="1">
              <a:lnSpc>
                <a:spcPts val="3423"/>
              </a:lnSpc>
            </a:pPr>
            <a:r>
              <a:rPr lang="en-US" sz="2000" spc="244" dirty="0" smtClean="0">
                <a:solidFill>
                  <a:srgbClr val="1C5739"/>
                </a:solidFill>
                <a:latin typeface="Open Sauce"/>
                <a:ea typeface="Open Sauce"/>
                <a:cs typeface="Open Sauce"/>
                <a:sym typeface="Open Sauce"/>
              </a:rPr>
              <a:t>Among </a:t>
            </a:r>
            <a:r>
              <a:rPr lang="en-US" sz="2000" spc="244" dirty="0">
                <a:solidFill>
                  <a:srgbClr val="1C5739"/>
                </a:solidFill>
                <a:latin typeface="Open Sauce"/>
                <a:ea typeface="Open Sauce"/>
                <a:cs typeface="Open Sauce"/>
                <a:sym typeface="Open Sauce"/>
              </a:rPr>
              <a:t>the four models </a:t>
            </a:r>
            <a:r>
              <a:rPr lang="en-US" sz="2000" b="1" spc="244" dirty="0">
                <a:solidFill>
                  <a:srgbClr val="1C5739"/>
                </a:solidFill>
                <a:latin typeface="Open Sauce"/>
                <a:ea typeface="Open Sauce"/>
                <a:cs typeface="Open Sauce"/>
                <a:sym typeface="Open Sauce"/>
              </a:rPr>
              <a:t>explored—</a:t>
            </a:r>
            <a:r>
              <a:rPr lang="en-US" sz="2000" b="1" spc="244" dirty="0">
                <a:solidFill>
                  <a:srgbClr val="1C5739"/>
                </a:solidFill>
                <a:latin typeface="Open Sauce"/>
                <a:ea typeface="Open Sauce"/>
                <a:cs typeface="Open Sauce"/>
                <a:sym typeface="Open Sauce Bold"/>
              </a:rPr>
              <a:t>YOLOv8</a:t>
            </a:r>
            <a:r>
              <a:rPr lang="en-US" sz="2000" b="1" spc="244" dirty="0">
                <a:solidFill>
                  <a:srgbClr val="1C5739"/>
                </a:solidFill>
                <a:latin typeface="Open Sauce"/>
                <a:ea typeface="Open Sauce"/>
                <a:cs typeface="Open Sauce"/>
                <a:sym typeface="Open Sauce"/>
              </a:rPr>
              <a:t>, </a:t>
            </a:r>
            <a:r>
              <a:rPr lang="en-US" sz="2000" b="1" spc="244" dirty="0">
                <a:solidFill>
                  <a:srgbClr val="1C5739"/>
                </a:solidFill>
                <a:latin typeface="Open Sauce"/>
                <a:ea typeface="Open Sauce"/>
                <a:cs typeface="Open Sauce"/>
                <a:sym typeface="Open Sauce Bold"/>
              </a:rPr>
              <a:t>Custom CNN</a:t>
            </a:r>
            <a:r>
              <a:rPr lang="en-US" sz="2000" b="1" spc="244" dirty="0">
                <a:solidFill>
                  <a:srgbClr val="1C5739"/>
                </a:solidFill>
                <a:latin typeface="Open Sauce"/>
                <a:ea typeface="Open Sauce"/>
                <a:cs typeface="Open Sauce"/>
                <a:sym typeface="Open Sauce"/>
              </a:rPr>
              <a:t>, </a:t>
            </a:r>
            <a:r>
              <a:rPr lang="en-US" sz="2000" b="1" spc="244" dirty="0">
                <a:solidFill>
                  <a:srgbClr val="1C5739"/>
                </a:solidFill>
                <a:latin typeface="Open Sauce"/>
                <a:ea typeface="Open Sauce"/>
                <a:cs typeface="Open Sauce"/>
                <a:sym typeface="Open Sauce Bold"/>
              </a:rPr>
              <a:t>MobileNetV2</a:t>
            </a:r>
            <a:r>
              <a:rPr lang="en-US" sz="2000" b="1" spc="244" dirty="0">
                <a:solidFill>
                  <a:srgbClr val="1C5739"/>
                </a:solidFill>
                <a:latin typeface="Open Sauce"/>
                <a:ea typeface="Open Sauce"/>
                <a:cs typeface="Open Sauce"/>
                <a:sym typeface="Open Sauce"/>
              </a:rPr>
              <a:t>, and </a:t>
            </a:r>
            <a:r>
              <a:rPr lang="en-US" sz="2000" b="1" spc="244" dirty="0" err="1">
                <a:solidFill>
                  <a:srgbClr val="1C5739"/>
                </a:solidFill>
                <a:latin typeface="Open Sauce"/>
                <a:ea typeface="Open Sauce"/>
                <a:cs typeface="Open Sauce"/>
                <a:sym typeface="Open Sauce Bold"/>
              </a:rPr>
              <a:t>EfficientNet</a:t>
            </a:r>
            <a:r>
              <a:rPr lang="en-US" sz="2000" b="1" spc="244" dirty="0">
                <a:solidFill>
                  <a:srgbClr val="1C5739"/>
                </a:solidFill>
                <a:latin typeface="Open Sauce"/>
                <a:ea typeface="Open Sauce"/>
                <a:cs typeface="Open Sauce"/>
                <a:sym typeface="Open Sauce"/>
              </a:rPr>
              <a:t>—MobileNetV2 </a:t>
            </a:r>
            <a:r>
              <a:rPr lang="en-US" sz="2000" spc="244" dirty="0">
                <a:solidFill>
                  <a:srgbClr val="1C5739"/>
                </a:solidFill>
                <a:latin typeface="Open Sauce"/>
                <a:ea typeface="Open Sauce"/>
                <a:cs typeface="Open Sauce"/>
                <a:sym typeface="Open Sauce"/>
              </a:rPr>
              <a:t>achieved the best performance with a training accuracy of 99% and </a:t>
            </a:r>
            <a:r>
              <a:rPr lang="en-US" sz="2000" spc="244" dirty="0">
                <a:solidFill>
                  <a:srgbClr val="1C5739"/>
                </a:solidFill>
                <a:latin typeface="Open Sauce"/>
                <a:ea typeface="Open Sauce"/>
                <a:cs typeface="Open Sauce"/>
                <a:sym typeface="Open Sauce Bold"/>
              </a:rPr>
              <a:t>testing accuracy of </a:t>
            </a:r>
            <a:r>
              <a:rPr lang="en-US" sz="2000" b="1" spc="244" dirty="0">
                <a:solidFill>
                  <a:srgbClr val="1C5739"/>
                </a:solidFill>
                <a:latin typeface="Open Sauce"/>
                <a:ea typeface="Open Sauce"/>
                <a:cs typeface="Open Sauce"/>
                <a:sym typeface="Open Sauce Bold"/>
              </a:rPr>
              <a:t>93%</a:t>
            </a:r>
            <a:r>
              <a:rPr lang="en-US" sz="2000" b="1" spc="244" dirty="0">
                <a:solidFill>
                  <a:srgbClr val="1C5739"/>
                </a:solidFill>
                <a:latin typeface="Open Sauce"/>
                <a:ea typeface="Open Sauce"/>
                <a:cs typeface="Open Sauce"/>
                <a:sym typeface="Open Sauce"/>
              </a:rPr>
              <a:t>.</a:t>
            </a:r>
          </a:p>
          <a:p>
            <a:pPr marL="267773" lvl="1">
              <a:lnSpc>
                <a:spcPts val="3423"/>
              </a:lnSpc>
            </a:pPr>
            <a:endParaRPr lang="en-US" sz="2000" spc="244" dirty="0" smtClean="0">
              <a:solidFill>
                <a:srgbClr val="1C5739"/>
              </a:solidFill>
              <a:latin typeface="Open Sauce"/>
              <a:ea typeface="Open Sauce"/>
              <a:cs typeface="Open Sauce"/>
              <a:sym typeface="Open Sauce"/>
            </a:endParaRPr>
          </a:p>
          <a:p>
            <a:pPr algn="l">
              <a:lnSpc>
                <a:spcPts val="3430"/>
              </a:lnSpc>
            </a:pPr>
            <a:endParaRPr lang="en-US" sz="2485" spc="243" dirty="0">
              <a:solidFill>
                <a:srgbClr val="231F20"/>
              </a:solidFill>
              <a:latin typeface="Open Sauce"/>
              <a:ea typeface="Open Sauce"/>
              <a:cs typeface="Open Sauce"/>
              <a:sym typeface="Open Sauce"/>
            </a:endParaRPr>
          </a:p>
        </p:txBody>
      </p:sp>
      <p:sp>
        <p:nvSpPr>
          <p:cNvPr id="8" name="TextBox 8"/>
          <p:cNvSpPr txBox="1"/>
          <p:nvPr/>
        </p:nvSpPr>
        <p:spPr>
          <a:xfrm>
            <a:off x="6235845" y="7201533"/>
            <a:ext cx="5463882" cy="487504"/>
          </a:xfrm>
          <a:prstGeom prst="rect">
            <a:avLst/>
          </a:prstGeom>
        </p:spPr>
        <p:txBody>
          <a:bodyPr lIns="0" tIns="0" rIns="0" bIns="0" rtlCol="0" anchor="t">
            <a:spAutoFit/>
          </a:bodyPr>
          <a:lstStyle/>
          <a:p>
            <a:pPr algn="ctr">
              <a:lnSpc>
                <a:spcPts val="3920"/>
              </a:lnSpc>
            </a:pPr>
            <a:r>
              <a:rPr lang="en-US" sz="2841" spc="278" dirty="0">
                <a:solidFill>
                  <a:srgbClr val="FFFFFF"/>
                </a:solidFill>
                <a:latin typeface="Open Sauce"/>
                <a:ea typeface="Open Sauce"/>
                <a:cs typeface="Open Sauce"/>
                <a:sym typeface="Open Sauce"/>
              </a:rPr>
              <a:t>Accuracy</a:t>
            </a:r>
          </a:p>
        </p:txBody>
      </p:sp>
      <p:grpSp>
        <p:nvGrpSpPr>
          <p:cNvPr id="9" name="Group 9"/>
          <p:cNvGrpSpPr/>
          <p:nvPr/>
        </p:nvGrpSpPr>
        <p:grpSpPr>
          <a:xfrm>
            <a:off x="7499531" y="2354777"/>
            <a:ext cx="4417693" cy="1260571"/>
            <a:chOff x="0" y="0"/>
            <a:chExt cx="5890257" cy="1680762"/>
          </a:xfrm>
        </p:grpSpPr>
        <p:grpSp>
          <p:nvGrpSpPr>
            <p:cNvPr id="10" name="Group 10"/>
            <p:cNvGrpSpPr/>
            <p:nvPr/>
          </p:nvGrpSpPr>
          <p:grpSpPr>
            <a:xfrm>
              <a:off x="447340" y="1438602"/>
              <a:ext cx="253862" cy="242159"/>
              <a:chOff x="0" y="0"/>
              <a:chExt cx="587326" cy="560252"/>
            </a:xfrm>
          </p:grpSpPr>
          <p:sp>
            <p:nvSpPr>
              <p:cNvPr id="11" name="Freeform 11"/>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2" name="Group 12"/>
            <p:cNvGrpSpPr/>
            <p:nvPr/>
          </p:nvGrpSpPr>
          <p:grpSpPr>
            <a:xfrm>
              <a:off x="0" y="0"/>
              <a:ext cx="1148229" cy="1378062"/>
              <a:chOff x="0" y="0"/>
              <a:chExt cx="2656504" cy="3188238"/>
            </a:xfrm>
          </p:grpSpPr>
          <p:sp>
            <p:nvSpPr>
              <p:cNvPr id="13" name="Freeform 13"/>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14" name="Freeform 14"/>
            <p:cNvSpPr/>
            <p:nvPr/>
          </p:nvSpPr>
          <p:spPr>
            <a:xfrm>
              <a:off x="268040" y="148756"/>
              <a:ext cx="612150" cy="735114"/>
            </a:xfrm>
            <a:custGeom>
              <a:avLst/>
              <a:gdLst/>
              <a:ahLst/>
              <a:cxnLst/>
              <a:rect l="l" t="t" r="r" b="b"/>
              <a:pathLst>
                <a:path w="612150" h="735114">
                  <a:moveTo>
                    <a:pt x="0" y="0"/>
                  </a:moveTo>
                  <a:lnTo>
                    <a:pt x="612149" y="0"/>
                  </a:lnTo>
                  <a:lnTo>
                    <a:pt x="612149" y="735114"/>
                  </a:lnTo>
                  <a:lnTo>
                    <a:pt x="0" y="735114"/>
                  </a:lnTo>
                  <a:lnTo>
                    <a:pt x="0" y="0"/>
                  </a:lnTo>
                  <a:close/>
                </a:path>
              </a:pathLst>
            </a:custGeom>
            <a:blipFill>
              <a:blip r:embed="rId7">
                <a:extLst>
                  <a:ext uri="{96DAC541-7B7A-43D3-8B79-37D633B846F1}">
                    <asvg:svgBlip xmlns="" xmlns:asvg="http://schemas.microsoft.com/office/drawing/2016/SVG/main" r:embed="rId9"/>
                  </a:ext>
                </a:extLst>
              </a:blip>
              <a:stretch>
                <a:fillRect/>
              </a:stretch>
            </a:blipFill>
          </p:spPr>
        </p:sp>
        <p:grpSp>
          <p:nvGrpSpPr>
            <p:cNvPr id="15" name="Group 15"/>
            <p:cNvGrpSpPr/>
            <p:nvPr/>
          </p:nvGrpSpPr>
          <p:grpSpPr>
            <a:xfrm>
              <a:off x="2028863" y="1438602"/>
              <a:ext cx="253862" cy="242159"/>
              <a:chOff x="0" y="0"/>
              <a:chExt cx="587326" cy="560252"/>
            </a:xfrm>
          </p:grpSpPr>
          <p:sp>
            <p:nvSpPr>
              <p:cNvPr id="16" name="Freeform 16"/>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17" name="Group 17"/>
            <p:cNvGrpSpPr/>
            <p:nvPr/>
          </p:nvGrpSpPr>
          <p:grpSpPr>
            <a:xfrm>
              <a:off x="1581524" y="0"/>
              <a:ext cx="1148229" cy="1378062"/>
              <a:chOff x="0" y="0"/>
              <a:chExt cx="2656504" cy="3188238"/>
            </a:xfrm>
          </p:grpSpPr>
          <p:sp>
            <p:nvSpPr>
              <p:cNvPr id="18" name="Freeform 18"/>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19" name="Group 19"/>
            <p:cNvGrpSpPr/>
            <p:nvPr/>
          </p:nvGrpSpPr>
          <p:grpSpPr>
            <a:xfrm>
              <a:off x="3609116" y="1438602"/>
              <a:ext cx="253862" cy="242159"/>
              <a:chOff x="0" y="0"/>
              <a:chExt cx="587326" cy="560252"/>
            </a:xfrm>
          </p:grpSpPr>
          <p:sp>
            <p:nvSpPr>
              <p:cNvPr id="20" name="Freeform 20"/>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21" name="Group 21"/>
            <p:cNvGrpSpPr/>
            <p:nvPr/>
          </p:nvGrpSpPr>
          <p:grpSpPr>
            <a:xfrm>
              <a:off x="3161776" y="0"/>
              <a:ext cx="1148229" cy="1378062"/>
              <a:chOff x="0" y="0"/>
              <a:chExt cx="2656504" cy="3188238"/>
            </a:xfrm>
          </p:grpSpPr>
          <p:sp>
            <p:nvSpPr>
              <p:cNvPr id="22" name="Freeform 22"/>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id="23" name="Group 23"/>
            <p:cNvGrpSpPr/>
            <p:nvPr/>
          </p:nvGrpSpPr>
          <p:grpSpPr>
            <a:xfrm>
              <a:off x="5189368" y="1438602"/>
              <a:ext cx="253862" cy="242159"/>
              <a:chOff x="0" y="0"/>
              <a:chExt cx="587326" cy="560252"/>
            </a:xfrm>
          </p:grpSpPr>
          <p:sp>
            <p:nvSpPr>
              <p:cNvPr id="24" name="Freeform 2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id="25" name="Group 25"/>
            <p:cNvGrpSpPr/>
            <p:nvPr/>
          </p:nvGrpSpPr>
          <p:grpSpPr>
            <a:xfrm>
              <a:off x="4742028" y="0"/>
              <a:ext cx="1148229" cy="1378062"/>
              <a:chOff x="0" y="0"/>
              <a:chExt cx="2656504" cy="3188238"/>
            </a:xfrm>
          </p:grpSpPr>
          <p:sp>
            <p:nvSpPr>
              <p:cNvPr id="26" name="Freeform 2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id="27" name="Freeform 27"/>
            <p:cNvSpPr/>
            <p:nvPr/>
          </p:nvSpPr>
          <p:spPr>
            <a:xfrm>
              <a:off x="1791460" y="226342"/>
              <a:ext cx="650580" cy="660183"/>
            </a:xfrm>
            <a:custGeom>
              <a:avLst/>
              <a:gdLst/>
              <a:ahLst/>
              <a:cxnLst/>
              <a:rect l="l" t="t" r="r" b="b"/>
              <a:pathLst>
                <a:path w="650580" h="660183">
                  <a:moveTo>
                    <a:pt x="0" y="0"/>
                  </a:moveTo>
                  <a:lnTo>
                    <a:pt x="650581" y="0"/>
                  </a:lnTo>
                  <a:lnTo>
                    <a:pt x="650581" y="660183"/>
                  </a:lnTo>
                  <a:lnTo>
                    <a:pt x="0" y="660183"/>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28" name="Freeform 28"/>
            <p:cNvSpPr/>
            <p:nvPr/>
          </p:nvSpPr>
          <p:spPr>
            <a:xfrm>
              <a:off x="3431738" y="287068"/>
              <a:ext cx="608305" cy="599457"/>
            </a:xfrm>
            <a:custGeom>
              <a:avLst/>
              <a:gdLst/>
              <a:ahLst/>
              <a:cxnLst/>
              <a:rect l="l" t="t" r="r" b="b"/>
              <a:pathLst>
                <a:path w="608305" h="599457">
                  <a:moveTo>
                    <a:pt x="0" y="0"/>
                  </a:moveTo>
                  <a:lnTo>
                    <a:pt x="608305" y="0"/>
                  </a:lnTo>
                  <a:lnTo>
                    <a:pt x="608305" y="599457"/>
                  </a:lnTo>
                  <a:lnTo>
                    <a:pt x="0" y="599457"/>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29" name="Freeform 29"/>
            <p:cNvSpPr/>
            <p:nvPr/>
          </p:nvSpPr>
          <p:spPr>
            <a:xfrm>
              <a:off x="5013298" y="226342"/>
              <a:ext cx="586963" cy="660183"/>
            </a:xfrm>
            <a:custGeom>
              <a:avLst/>
              <a:gdLst/>
              <a:ahLst/>
              <a:cxnLst/>
              <a:rect l="l" t="t" r="r" b="b"/>
              <a:pathLst>
                <a:path w="586963" h="660183">
                  <a:moveTo>
                    <a:pt x="0" y="0"/>
                  </a:moveTo>
                  <a:lnTo>
                    <a:pt x="586963" y="0"/>
                  </a:lnTo>
                  <a:lnTo>
                    <a:pt x="586963" y="660183"/>
                  </a:lnTo>
                  <a:lnTo>
                    <a:pt x="0" y="660183"/>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grpSp>
      <p:sp>
        <p:nvSpPr>
          <p:cNvPr id="30" name="TextBox 30"/>
          <p:cNvSpPr txBox="1"/>
          <p:nvPr/>
        </p:nvSpPr>
        <p:spPr>
          <a:xfrm>
            <a:off x="8102997" y="614754"/>
            <a:ext cx="7012278" cy="846943"/>
          </a:xfrm>
          <a:prstGeom prst="rect">
            <a:avLst/>
          </a:prstGeom>
        </p:spPr>
        <p:txBody>
          <a:bodyPr lIns="0" tIns="0" rIns="0" bIns="0" rtlCol="0" anchor="t">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Conclusion</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226498" y="7519508"/>
            <a:ext cx="10503387" cy="1907188"/>
            <a:chOff x="0" y="0"/>
            <a:chExt cx="14004515" cy="2542918"/>
          </a:xfrm>
        </p:grpSpPr>
        <p:grpSp>
          <p:nvGrpSpPr>
            <p:cNvPr id="3" name="Group 3"/>
            <p:cNvGrpSpPr/>
            <p:nvPr/>
          </p:nvGrpSpPr>
          <p:grpSpPr>
            <a:xfrm>
              <a:off x="0" y="0"/>
              <a:ext cx="14004515" cy="2542918"/>
              <a:chOff x="0" y="0"/>
              <a:chExt cx="7970110" cy="1447200"/>
            </a:xfrm>
          </p:grpSpPr>
          <p:sp>
            <p:nvSpPr>
              <p:cNvPr id="4" name="Freeform 4"/>
              <p:cNvSpPr/>
              <p:nvPr/>
            </p:nvSpPr>
            <p:spPr>
              <a:xfrm>
                <a:off x="0" y="0"/>
                <a:ext cx="7969981" cy="1447165"/>
              </a:xfrm>
              <a:custGeom>
                <a:avLst/>
                <a:gdLst/>
                <a:ahLst/>
                <a:cxnLst/>
                <a:rect l="l" t="t" r="r" b="b"/>
                <a:pathLst>
                  <a:path w="7969981" h="1447165">
                    <a:moveTo>
                      <a:pt x="6553708" y="0"/>
                    </a:moveTo>
                    <a:cubicBezTo>
                      <a:pt x="0" y="0"/>
                      <a:pt x="0" y="0"/>
                      <a:pt x="0" y="0"/>
                    </a:cubicBezTo>
                    <a:cubicBezTo>
                      <a:pt x="0" y="1447165"/>
                      <a:pt x="0" y="1447165"/>
                      <a:pt x="0" y="1447165"/>
                    </a:cubicBezTo>
                    <a:cubicBezTo>
                      <a:pt x="6553708" y="1447165"/>
                      <a:pt x="6553708" y="1447165"/>
                      <a:pt x="6553708" y="1447165"/>
                    </a:cubicBezTo>
                    <a:cubicBezTo>
                      <a:pt x="7334012" y="1447165"/>
                      <a:pt x="7969981" y="1122172"/>
                      <a:pt x="7969981" y="723519"/>
                    </a:cubicBezTo>
                    <a:cubicBezTo>
                      <a:pt x="7969981" y="324866"/>
                      <a:pt x="7334012" y="0"/>
                      <a:pt x="6553708" y="0"/>
                    </a:cubicBezTo>
                    <a:close/>
                  </a:path>
                </a:pathLst>
              </a:custGeom>
              <a:solidFill>
                <a:srgbClr val="F2F2F2"/>
              </a:solidFill>
            </p:spPr>
          </p:sp>
        </p:grpSp>
        <p:sp>
          <p:nvSpPr>
            <p:cNvPr id="5" name="TextBox 5"/>
            <p:cNvSpPr txBox="1"/>
            <p:nvPr/>
          </p:nvSpPr>
          <p:spPr>
            <a:xfrm>
              <a:off x="596707" y="170729"/>
              <a:ext cx="12105066" cy="1943951"/>
            </a:xfrm>
            <a:prstGeom prst="rect">
              <a:avLst/>
            </a:prstGeom>
          </p:spPr>
          <p:txBody>
            <a:bodyPr lIns="0" tIns="0" rIns="0" bIns="0" rtlCol="0" anchor="t">
              <a:spAutoFit/>
            </a:bodyPr>
            <a:lstStyle/>
            <a:p>
              <a:pPr algn="l">
                <a:lnSpc>
                  <a:spcPts val="3865"/>
                </a:lnSpc>
              </a:pPr>
              <a:r>
                <a:rPr lang="en-US" sz="2637" b="1" spc="258" dirty="0">
                  <a:solidFill>
                    <a:srgbClr val="0B5304"/>
                  </a:solidFill>
                  <a:latin typeface="Open Sauce Bold"/>
                  <a:ea typeface="Open Sauce Bold"/>
                  <a:cs typeface="Open Sauce Bold"/>
                  <a:sym typeface="Open Sauce Bold"/>
                </a:rPr>
                <a:t>Access Restrictions: Limited entry to certain gardens (e.g., </a:t>
              </a:r>
              <a:r>
                <a:rPr lang="en-US" sz="2637" b="1" spc="258" dirty="0" err="1">
                  <a:solidFill>
                    <a:srgbClr val="0B5304"/>
                  </a:solidFill>
                  <a:latin typeface="Open Sauce Bold"/>
                  <a:ea typeface="Open Sauce Bold"/>
                  <a:cs typeface="Open Sauce Bold"/>
                  <a:sym typeface="Open Sauce Bold"/>
                </a:rPr>
                <a:t>sandalwood,Grape</a:t>
              </a:r>
              <a:r>
                <a:rPr lang="en-US" sz="2637" b="1" spc="258" dirty="0">
                  <a:solidFill>
                    <a:srgbClr val="0B5304"/>
                  </a:solidFill>
                  <a:latin typeface="Open Sauce Bold"/>
                  <a:ea typeface="Open Sauce Bold"/>
                  <a:cs typeface="Open Sauce Bold"/>
                  <a:sym typeface="Open Sauce Bold"/>
                </a:rPr>
                <a:t> ).</a:t>
              </a:r>
            </a:p>
            <a:p>
              <a:pPr algn="l">
                <a:lnSpc>
                  <a:spcPts val="3865"/>
                </a:lnSpc>
              </a:pPr>
              <a:endParaRPr lang="en-US" sz="2801" b="1" spc="274" dirty="0">
                <a:solidFill>
                  <a:srgbClr val="231F20"/>
                </a:solidFill>
                <a:latin typeface="Open Sauce Bold"/>
                <a:ea typeface="Open Sauce Bold"/>
                <a:cs typeface="Open Sauce Bold"/>
                <a:sym typeface="Open Sauce Bold"/>
              </a:endParaRPr>
            </a:p>
          </p:txBody>
        </p:sp>
      </p:grpSp>
      <p:grpSp>
        <p:nvGrpSpPr>
          <p:cNvPr id="6" name="Group 6"/>
          <p:cNvGrpSpPr/>
          <p:nvPr/>
        </p:nvGrpSpPr>
        <p:grpSpPr>
          <a:xfrm>
            <a:off x="2226780" y="4826505"/>
            <a:ext cx="10503387" cy="1908137"/>
            <a:chOff x="0" y="0"/>
            <a:chExt cx="14004515" cy="2544183"/>
          </a:xfrm>
        </p:grpSpPr>
        <p:grpSp>
          <p:nvGrpSpPr>
            <p:cNvPr id="7" name="Group 7"/>
            <p:cNvGrpSpPr/>
            <p:nvPr/>
          </p:nvGrpSpPr>
          <p:grpSpPr>
            <a:xfrm>
              <a:off x="0" y="0"/>
              <a:ext cx="14004515" cy="2544183"/>
              <a:chOff x="0" y="0"/>
              <a:chExt cx="7970110" cy="1447920"/>
            </a:xfrm>
          </p:grpSpPr>
          <p:sp>
            <p:nvSpPr>
              <p:cNvPr id="8" name="Freeform 8"/>
              <p:cNvSpPr/>
              <p:nvPr/>
            </p:nvSpPr>
            <p:spPr>
              <a:xfrm>
                <a:off x="0" y="0"/>
                <a:ext cx="7969896" cy="1447927"/>
              </a:xfrm>
              <a:custGeom>
                <a:avLst/>
                <a:gdLst/>
                <a:ahLst/>
                <a:cxnLst/>
                <a:rect l="l" t="t" r="r" b="b"/>
                <a:pathLst>
                  <a:path w="7969896" h="1447927">
                    <a:moveTo>
                      <a:pt x="6553628" y="0"/>
                    </a:moveTo>
                    <a:cubicBezTo>
                      <a:pt x="0" y="0"/>
                      <a:pt x="0" y="0"/>
                      <a:pt x="0" y="0"/>
                    </a:cubicBezTo>
                    <a:cubicBezTo>
                      <a:pt x="0" y="1447927"/>
                      <a:pt x="0" y="1447927"/>
                      <a:pt x="0" y="1447927"/>
                    </a:cubicBezTo>
                    <a:cubicBezTo>
                      <a:pt x="6553628" y="1447927"/>
                      <a:pt x="6553628" y="1447927"/>
                      <a:pt x="6553628" y="1447927"/>
                    </a:cubicBezTo>
                    <a:cubicBezTo>
                      <a:pt x="7333904" y="1447927"/>
                      <a:pt x="7969896" y="1122807"/>
                      <a:pt x="7969896" y="724027"/>
                    </a:cubicBezTo>
                    <a:cubicBezTo>
                      <a:pt x="7969896" y="325247"/>
                      <a:pt x="7333904" y="0"/>
                      <a:pt x="6553628" y="0"/>
                    </a:cubicBezTo>
                    <a:close/>
                  </a:path>
                </a:pathLst>
              </a:custGeom>
              <a:solidFill>
                <a:srgbClr val="F2F2F2"/>
              </a:solidFill>
            </p:spPr>
          </p:sp>
        </p:grpSp>
        <p:sp>
          <p:nvSpPr>
            <p:cNvPr id="9" name="TextBox 9"/>
            <p:cNvSpPr txBox="1"/>
            <p:nvPr/>
          </p:nvSpPr>
          <p:spPr>
            <a:xfrm>
              <a:off x="650417" y="294976"/>
              <a:ext cx="11352765" cy="1943951"/>
            </a:xfrm>
            <a:prstGeom prst="rect">
              <a:avLst/>
            </a:prstGeom>
          </p:spPr>
          <p:txBody>
            <a:bodyPr lIns="0" tIns="0" rIns="0" bIns="0" rtlCol="0" anchor="t">
              <a:spAutoFit/>
            </a:bodyPr>
            <a:lstStyle/>
            <a:p>
              <a:pPr algn="l">
                <a:lnSpc>
                  <a:spcPts val="3865"/>
                </a:lnSpc>
              </a:pPr>
              <a:r>
                <a:rPr lang="en-US" sz="2637" b="1" spc="258" dirty="0">
                  <a:solidFill>
                    <a:srgbClr val="0B5304"/>
                  </a:solidFill>
                  <a:latin typeface="Open Sauce Bold"/>
                  <a:ea typeface="Open Sauce Bold"/>
                  <a:cs typeface="Open Sauce Bold"/>
                  <a:sym typeface="Open Sauce Bold"/>
                </a:rPr>
                <a:t>Rare Leaves: Difficulty obtaining images of expensive or rare leaves.</a:t>
              </a:r>
            </a:p>
            <a:p>
              <a:pPr marL="0" lvl="1" indent="0" algn="l">
                <a:lnSpc>
                  <a:spcPts val="3865"/>
                </a:lnSpc>
                <a:spcBef>
                  <a:spcPct val="0"/>
                </a:spcBef>
              </a:pPr>
              <a:endParaRPr lang="en-US" sz="2801" b="1" spc="274" dirty="0">
                <a:solidFill>
                  <a:srgbClr val="231F20"/>
                </a:solidFill>
                <a:latin typeface="Open Sauce Bold"/>
                <a:ea typeface="Open Sauce Bold"/>
                <a:cs typeface="Open Sauce Bold"/>
                <a:sym typeface="Open Sauce Bold"/>
              </a:endParaRPr>
            </a:p>
          </p:txBody>
        </p:sp>
      </p:grpSp>
      <p:sp>
        <p:nvSpPr>
          <p:cNvPr id="10" name="TextBox 10"/>
          <p:cNvSpPr txBox="1"/>
          <p:nvPr/>
        </p:nvSpPr>
        <p:spPr>
          <a:xfrm>
            <a:off x="2561524" y="589267"/>
            <a:ext cx="7012278" cy="846943"/>
          </a:xfrm>
          <a:prstGeom prst="rect">
            <a:avLst/>
          </a:prstGeom>
        </p:spPr>
        <p:txBody>
          <a:bodyPr lIns="0" tIns="0" rIns="0" bIns="0" rtlCol="0" anchor="t">
            <a:spAutoFit/>
          </a:bodyPr>
          <a:lstStyle/>
          <a:p>
            <a:pPr algn="l">
              <a:lnSpc>
                <a:spcPts val="5628"/>
              </a:lnSpc>
            </a:pPr>
            <a:r>
              <a:rPr lang="en-US" sz="5684" spc="198" dirty="0">
                <a:solidFill>
                  <a:srgbClr val="040506"/>
                </a:solidFill>
                <a:latin typeface="Codec Pro ExtraBold"/>
                <a:ea typeface="Codec Pro ExtraBold"/>
                <a:cs typeface="Codec Pro ExtraBold"/>
                <a:sym typeface="Codec Pro ExtraBold"/>
              </a:rPr>
              <a:t>Challenges</a:t>
            </a:r>
          </a:p>
        </p:txBody>
      </p:sp>
      <p:grpSp>
        <p:nvGrpSpPr>
          <p:cNvPr id="11" name="Group 11"/>
          <p:cNvGrpSpPr/>
          <p:nvPr/>
        </p:nvGrpSpPr>
        <p:grpSpPr>
          <a:xfrm>
            <a:off x="2226780" y="2055335"/>
            <a:ext cx="10503387" cy="1908138"/>
            <a:chOff x="0" y="0"/>
            <a:chExt cx="14004515" cy="2544183"/>
          </a:xfrm>
        </p:grpSpPr>
        <p:grpSp>
          <p:nvGrpSpPr>
            <p:cNvPr id="12" name="Group 12"/>
            <p:cNvGrpSpPr/>
            <p:nvPr/>
          </p:nvGrpSpPr>
          <p:grpSpPr>
            <a:xfrm>
              <a:off x="0" y="0"/>
              <a:ext cx="14004515" cy="2544183"/>
              <a:chOff x="0" y="0"/>
              <a:chExt cx="7970110" cy="1447920"/>
            </a:xfrm>
          </p:grpSpPr>
          <p:sp>
            <p:nvSpPr>
              <p:cNvPr id="13" name="Freeform 13"/>
              <p:cNvSpPr/>
              <p:nvPr/>
            </p:nvSpPr>
            <p:spPr>
              <a:xfrm>
                <a:off x="0" y="0"/>
                <a:ext cx="7969896" cy="1447927"/>
              </a:xfrm>
              <a:custGeom>
                <a:avLst/>
                <a:gdLst/>
                <a:ahLst/>
                <a:cxnLst/>
                <a:rect l="l" t="t" r="r" b="b"/>
                <a:pathLst>
                  <a:path w="7969896" h="1447927">
                    <a:moveTo>
                      <a:pt x="6553628" y="0"/>
                    </a:moveTo>
                    <a:cubicBezTo>
                      <a:pt x="0" y="0"/>
                      <a:pt x="0" y="0"/>
                      <a:pt x="0" y="0"/>
                    </a:cubicBezTo>
                    <a:cubicBezTo>
                      <a:pt x="0" y="1447927"/>
                      <a:pt x="0" y="1447927"/>
                      <a:pt x="0" y="1447927"/>
                    </a:cubicBezTo>
                    <a:cubicBezTo>
                      <a:pt x="6553628" y="1447927"/>
                      <a:pt x="6553628" y="1447927"/>
                      <a:pt x="6553628" y="1447927"/>
                    </a:cubicBezTo>
                    <a:cubicBezTo>
                      <a:pt x="7333904" y="1447927"/>
                      <a:pt x="7969896" y="1122807"/>
                      <a:pt x="7969896" y="724027"/>
                    </a:cubicBezTo>
                    <a:cubicBezTo>
                      <a:pt x="7969896" y="325247"/>
                      <a:pt x="7333904" y="0"/>
                      <a:pt x="6553628" y="0"/>
                    </a:cubicBezTo>
                    <a:close/>
                  </a:path>
                </a:pathLst>
              </a:custGeom>
              <a:solidFill>
                <a:srgbClr val="F2F2F2"/>
              </a:solidFill>
            </p:spPr>
          </p:sp>
        </p:grpSp>
        <p:sp>
          <p:nvSpPr>
            <p:cNvPr id="14" name="TextBox 14"/>
            <p:cNvSpPr txBox="1"/>
            <p:nvPr/>
          </p:nvSpPr>
          <p:spPr>
            <a:xfrm>
              <a:off x="958509" y="351472"/>
              <a:ext cx="11352765" cy="1943950"/>
            </a:xfrm>
            <a:prstGeom prst="rect">
              <a:avLst/>
            </a:prstGeom>
          </p:spPr>
          <p:txBody>
            <a:bodyPr lIns="0" tIns="0" rIns="0" bIns="0" rtlCol="0" anchor="t">
              <a:spAutoFit/>
            </a:bodyPr>
            <a:lstStyle/>
            <a:p>
              <a:pPr algn="l">
                <a:lnSpc>
                  <a:spcPts val="3865"/>
                </a:lnSpc>
              </a:pPr>
              <a:r>
                <a:rPr lang="en-US" sz="2637" b="1" spc="258" dirty="0">
                  <a:solidFill>
                    <a:srgbClr val="0B5304"/>
                  </a:solidFill>
                  <a:latin typeface="Open Sauce Bold"/>
                  <a:ea typeface="Open Sauce Bold"/>
                  <a:cs typeface="Open Sauce Bold"/>
                  <a:sym typeface="Open Sauce Bold"/>
                </a:rPr>
                <a:t>Storage/Computing: High resource needs for large datasets and model training.</a:t>
              </a:r>
            </a:p>
            <a:p>
              <a:pPr marL="0" lvl="1" indent="0" algn="l">
                <a:lnSpc>
                  <a:spcPts val="3865"/>
                </a:lnSpc>
                <a:spcBef>
                  <a:spcPct val="0"/>
                </a:spcBef>
              </a:pPr>
              <a:endParaRPr lang="en-US" sz="2801" b="1" spc="274" dirty="0">
                <a:solidFill>
                  <a:srgbClr val="231F20"/>
                </a:solidFill>
                <a:latin typeface="Open Sauce Bold"/>
                <a:ea typeface="Open Sauce Bold"/>
                <a:cs typeface="Open Sauce Bold"/>
                <a:sym typeface="Open Sauce Bold"/>
              </a:endParaRPr>
            </a:p>
          </p:txBody>
        </p:sp>
      </p:grpSp>
      <p:grpSp>
        <p:nvGrpSpPr>
          <p:cNvPr id="15" name="Group 15"/>
          <p:cNvGrpSpPr/>
          <p:nvPr/>
        </p:nvGrpSpPr>
        <p:grpSpPr>
          <a:xfrm>
            <a:off x="0" y="0"/>
            <a:ext cx="2226780" cy="10287000"/>
            <a:chOff x="0" y="0"/>
            <a:chExt cx="586477" cy="2709333"/>
          </a:xfrm>
        </p:grpSpPr>
        <p:sp>
          <p:nvSpPr>
            <p:cNvPr id="16" name="Freeform 16"/>
            <p:cNvSpPr/>
            <p:nvPr/>
          </p:nvSpPr>
          <p:spPr>
            <a:xfrm>
              <a:off x="0" y="0"/>
              <a:ext cx="586477" cy="2709333"/>
            </a:xfrm>
            <a:custGeom>
              <a:avLst/>
              <a:gdLst/>
              <a:ahLst/>
              <a:cxnLst/>
              <a:rect l="l" t="t" r="r" b="b"/>
              <a:pathLst>
                <a:path w="586477" h="2709333">
                  <a:moveTo>
                    <a:pt x="0" y="0"/>
                  </a:moveTo>
                  <a:lnTo>
                    <a:pt x="586477" y="0"/>
                  </a:lnTo>
                  <a:lnTo>
                    <a:pt x="586477" y="2709333"/>
                  </a:lnTo>
                  <a:lnTo>
                    <a:pt x="0" y="2709333"/>
                  </a:lnTo>
                  <a:close/>
                </a:path>
              </a:pathLst>
            </a:custGeom>
            <a:solidFill>
              <a:srgbClr val="1C5739"/>
            </a:solidFill>
          </p:spPr>
        </p:sp>
        <p:sp>
          <p:nvSpPr>
            <p:cNvPr id="17" name="TextBox 17"/>
            <p:cNvSpPr txBox="1"/>
            <p:nvPr/>
          </p:nvSpPr>
          <p:spPr>
            <a:xfrm>
              <a:off x="0" y="-19050"/>
              <a:ext cx="586477" cy="2728383"/>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0776043" y="-2524707"/>
            <a:ext cx="3964049" cy="396404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20" name="TextBox 2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1" name="Freeform 21"/>
          <p:cNvSpPr/>
          <p:nvPr/>
        </p:nvSpPr>
        <p:spPr>
          <a:xfrm>
            <a:off x="11752828" y="-6405764"/>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903977" y="1596132"/>
            <a:ext cx="6531442" cy="870286"/>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Codec Pro ExtraBold"/>
                <a:ea typeface="Codec Pro ExtraBold"/>
                <a:cs typeface="Codec Pro ExtraBold"/>
                <a:sym typeface="Codec Pro ExtraBold"/>
              </a:rPr>
              <a:t>Future works</a:t>
            </a:r>
          </a:p>
        </p:txBody>
      </p:sp>
      <p:sp>
        <p:nvSpPr>
          <p:cNvPr id="4" name="Freeform 4"/>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903977" y="3352867"/>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01</a:t>
            </a:r>
          </a:p>
        </p:txBody>
      </p:sp>
      <p:sp>
        <p:nvSpPr>
          <p:cNvPr id="6" name="TextBox 6"/>
          <p:cNvSpPr txBox="1"/>
          <p:nvPr/>
        </p:nvSpPr>
        <p:spPr>
          <a:xfrm>
            <a:off x="1903977" y="5303829"/>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02</a:t>
            </a:r>
          </a:p>
        </p:txBody>
      </p:sp>
      <p:sp>
        <p:nvSpPr>
          <p:cNvPr id="7" name="Freeform 7"/>
          <p:cNvSpPr/>
          <p:nvPr/>
        </p:nvSpPr>
        <p:spPr>
          <a:xfrm>
            <a:off x="12344659" y="7943340"/>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8" name="Group 8"/>
          <p:cNvGrpSpPr/>
          <p:nvPr/>
        </p:nvGrpSpPr>
        <p:grpSpPr>
          <a:xfrm>
            <a:off x="16373743" y="8829261"/>
            <a:ext cx="2649263" cy="26492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10" name="TextBox 10"/>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TextBox 11"/>
          <p:cNvSpPr txBox="1"/>
          <p:nvPr/>
        </p:nvSpPr>
        <p:spPr>
          <a:xfrm>
            <a:off x="2761652" y="3324292"/>
            <a:ext cx="12924400" cy="4345613"/>
          </a:xfrm>
          <a:prstGeom prst="rect">
            <a:avLst/>
          </a:prstGeom>
        </p:spPr>
        <p:txBody>
          <a:bodyPr lIns="0" tIns="0" rIns="0" bIns="0" rtlCol="0" anchor="t">
            <a:spAutoFit/>
          </a:bodyPr>
          <a:lstStyle/>
          <a:p>
            <a:pPr algn="l">
              <a:lnSpc>
                <a:spcPts val="3818"/>
              </a:lnSpc>
              <a:spcBef>
                <a:spcPct val="0"/>
              </a:spcBef>
            </a:pPr>
            <a:r>
              <a:rPr lang="en-US" sz="2637" b="1" spc="258" dirty="0">
                <a:solidFill>
                  <a:srgbClr val="0B5304"/>
                </a:solidFill>
                <a:latin typeface="Open Sauce Bold"/>
                <a:ea typeface="Open Sauce Bold"/>
                <a:cs typeface="Open Sauce Bold"/>
                <a:sym typeface="Open Sauce Bold"/>
              </a:rPr>
              <a:t>Dataset Expansion</a:t>
            </a:r>
            <a:r>
              <a:rPr lang="en-US" sz="2637" b="1" spc="258" dirty="0">
                <a:solidFill>
                  <a:srgbClr val="0B5304"/>
                </a:solidFill>
                <a:latin typeface="Open Sauce Bold"/>
                <a:ea typeface="Open Sauce Bold"/>
                <a:cs typeface="Open Sauce Bold"/>
                <a:sym typeface="Open Sauce"/>
              </a:rPr>
              <a:t>: Add diverse leaf images, including rare and endangered species, and increase images of plants with similar leaf structures.</a:t>
            </a:r>
          </a:p>
          <a:p>
            <a:pPr algn="l">
              <a:lnSpc>
                <a:spcPts val="3818"/>
              </a:lnSpc>
              <a:spcBef>
                <a:spcPct val="0"/>
              </a:spcBef>
            </a:pPr>
            <a:endParaRPr lang="en-US" sz="2767" spc="271" dirty="0">
              <a:solidFill>
                <a:srgbClr val="000000"/>
              </a:solidFill>
              <a:latin typeface="Open Sauce"/>
              <a:ea typeface="Open Sauce"/>
              <a:cs typeface="Open Sauce"/>
              <a:sym typeface="Open Sauce"/>
            </a:endParaRPr>
          </a:p>
          <a:p>
            <a:pPr>
              <a:lnSpc>
                <a:spcPts val="3818"/>
              </a:lnSpc>
              <a:spcBef>
                <a:spcPct val="0"/>
              </a:spcBef>
            </a:pPr>
            <a:r>
              <a:rPr lang="en-US" sz="2637" b="1" spc="258" dirty="0">
                <a:solidFill>
                  <a:srgbClr val="0B5304"/>
                </a:solidFill>
                <a:latin typeface="Open Sauce Bold"/>
                <a:ea typeface="Open Sauce Bold"/>
                <a:cs typeface="Open Sauce Bold"/>
                <a:sym typeface="Open Sauce Bold"/>
              </a:rPr>
              <a:t>Automated Collection</a:t>
            </a:r>
            <a:r>
              <a:rPr lang="en-US" sz="2637" b="1" spc="258" dirty="0">
                <a:solidFill>
                  <a:srgbClr val="0B5304"/>
                </a:solidFill>
                <a:latin typeface="Open Sauce Bold"/>
                <a:ea typeface="Open Sauce Bold"/>
                <a:cs typeface="Open Sauce Bold"/>
                <a:sym typeface="Open Sauce"/>
              </a:rPr>
              <a:t>: Use drones or automated tools to capture leaf images from hard-to-access areas.</a:t>
            </a:r>
          </a:p>
          <a:p>
            <a:pPr>
              <a:lnSpc>
                <a:spcPts val="3818"/>
              </a:lnSpc>
              <a:spcBef>
                <a:spcPct val="0"/>
              </a:spcBef>
            </a:pPr>
            <a:endParaRPr lang="en-US" sz="2637" b="1" spc="258" dirty="0">
              <a:solidFill>
                <a:srgbClr val="0B5304"/>
              </a:solidFill>
              <a:latin typeface="Open Sauce Bold"/>
              <a:ea typeface="Open Sauce Bold"/>
              <a:cs typeface="Open Sauce Bold"/>
              <a:sym typeface="Open Sauce"/>
            </a:endParaRPr>
          </a:p>
          <a:p>
            <a:pPr>
              <a:lnSpc>
                <a:spcPts val="3818"/>
              </a:lnSpc>
              <a:spcBef>
                <a:spcPct val="0"/>
              </a:spcBef>
            </a:pPr>
            <a:r>
              <a:rPr lang="en-US" sz="2637" b="1" spc="258" dirty="0">
                <a:solidFill>
                  <a:srgbClr val="0B5304"/>
                </a:solidFill>
                <a:latin typeface="Open Sauce Bold"/>
                <a:ea typeface="Open Sauce Bold"/>
                <a:cs typeface="Open Sauce Bold"/>
                <a:sym typeface="Open Sauce Bold"/>
              </a:rPr>
              <a:t>Mobile Application</a:t>
            </a:r>
            <a:r>
              <a:rPr lang="en-US" sz="2637" b="1" spc="258" dirty="0">
                <a:solidFill>
                  <a:srgbClr val="0B5304"/>
                </a:solidFill>
                <a:latin typeface="Open Sauce Bold"/>
                <a:ea typeface="Open Sauce Bold"/>
                <a:cs typeface="Open Sauce Bold"/>
                <a:sym typeface="Open Sauce"/>
              </a:rPr>
              <a:t>: Develop a real-time app for plant identification, enhancing accuracy for similar-looking leaves.</a:t>
            </a:r>
          </a:p>
        </p:txBody>
      </p:sp>
      <p:sp>
        <p:nvSpPr>
          <p:cNvPr id="12" name="TextBox 12"/>
          <p:cNvSpPr txBox="1"/>
          <p:nvPr/>
        </p:nvSpPr>
        <p:spPr>
          <a:xfrm>
            <a:off x="1903977" y="6778431"/>
            <a:ext cx="3465904" cy="376507"/>
          </a:xfrm>
          <a:prstGeom prst="rect">
            <a:avLst/>
          </a:prstGeom>
        </p:spPr>
        <p:txBody>
          <a:bodyPr lIns="0" tIns="0" rIns="0" bIns="0" rtlCol="0" anchor="t">
            <a:spAutoFit/>
          </a:bodyPr>
          <a:lstStyle/>
          <a:p>
            <a:pPr marL="0" lvl="0" indent="0" algn="l">
              <a:lnSpc>
                <a:spcPts val="3199"/>
              </a:lnSpc>
              <a:spcBef>
                <a:spcPct val="0"/>
              </a:spcBef>
            </a:pPr>
            <a:r>
              <a:rPr lang="en-US" sz="2318" b="1" spc="227">
                <a:solidFill>
                  <a:srgbClr val="397D5A"/>
                </a:solidFill>
                <a:latin typeface="Open Sauce Bold"/>
                <a:ea typeface="Open Sauce Bold"/>
                <a:cs typeface="Open Sauce Bold"/>
                <a:sym typeface="Open Sauce Bold"/>
              </a:rPr>
              <a:t>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3898489" y="1066518"/>
            <a:ext cx="8190524" cy="1152155"/>
          </a:xfrm>
          <a:prstGeom prst="rect">
            <a:avLst/>
          </a:prstGeom>
        </p:spPr>
        <p:txBody>
          <a:bodyPr lIns="0" tIns="0" rIns="0" bIns="0" rtlCol="0" anchor="t">
            <a:spAutoFit/>
          </a:bodyPr>
          <a:lstStyle/>
          <a:p>
            <a:pPr marL="0" lvl="0" indent="0" algn="ctr">
              <a:lnSpc>
                <a:spcPts val="7602"/>
              </a:lnSpc>
            </a:pPr>
            <a:r>
              <a:rPr lang="en-US" sz="8174" spc="882">
                <a:solidFill>
                  <a:srgbClr val="231F20"/>
                </a:solidFill>
                <a:latin typeface="Codec Pro ExtraBold"/>
                <a:ea typeface="Codec Pro ExtraBold"/>
                <a:cs typeface="Codec Pro ExtraBold"/>
                <a:sym typeface="Codec Pro ExtraBold"/>
              </a:rPr>
              <a:t>REFERENCES</a:t>
            </a:r>
          </a:p>
        </p:txBody>
      </p:sp>
      <p:grpSp>
        <p:nvGrpSpPr>
          <p:cNvPr id="4" name="Group 4"/>
          <p:cNvGrpSpPr/>
          <p:nvPr/>
        </p:nvGrpSpPr>
        <p:grpSpPr>
          <a:xfrm rot="826432">
            <a:off x="-18353104" y="-3567159"/>
            <a:ext cx="21026341" cy="12831921"/>
            <a:chOff x="0" y="0"/>
            <a:chExt cx="5537802" cy="3379601"/>
          </a:xfrm>
        </p:grpSpPr>
        <p:sp>
          <p:nvSpPr>
            <p:cNvPr id="5" name="Freeform 5"/>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6" name="TextBox 6"/>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17974167" y="0"/>
            <a:ext cx="313833" cy="9384675"/>
            <a:chOff x="0" y="0"/>
            <a:chExt cx="82656" cy="2471684"/>
          </a:xfrm>
        </p:grpSpPr>
        <p:sp>
          <p:nvSpPr>
            <p:cNvPr id="8" name="Freeform 8"/>
            <p:cNvSpPr/>
            <p:nvPr/>
          </p:nvSpPr>
          <p:spPr>
            <a:xfrm>
              <a:off x="0" y="0"/>
              <a:ext cx="82656" cy="2471684"/>
            </a:xfrm>
            <a:custGeom>
              <a:avLst/>
              <a:gdLst/>
              <a:ahLst/>
              <a:cxnLst/>
              <a:rect l="l" t="t" r="r" b="b"/>
              <a:pathLst>
                <a:path w="82656" h="2471684">
                  <a:moveTo>
                    <a:pt x="0" y="0"/>
                  </a:moveTo>
                  <a:lnTo>
                    <a:pt x="82656" y="0"/>
                  </a:lnTo>
                  <a:lnTo>
                    <a:pt x="82656" y="2471684"/>
                  </a:lnTo>
                  <a:lnTo>
                    <a:pt x="0" y="2471684"/>
                  </a:lnTo>
                  <a:close/>
                </a:path>
              </a:pathLst>
            </a:custGeom>
            <a:solidFill>
              <a:srgbClr val="1C5739"/>
            </a:solidFill>
          </p:spPr>
        </p:sp>
        <p:sp>
          <p:nvSpPr>
            <p:cNvPr id="9" name="TextBox 9"/>
            <p:cNvSpPr txBox="1"/>
            <p:nvPr/>
          </p:nvSpPr>
          <p:spPr>
            <a:xfrm>
              <a:off x="0" y="-19050"/>
              <a:ext cx="82656" cy="2490734"/>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rot="773821">
            <a:off x="3741572" y="-4834013"/>
            <a:ext cx="313833" cy="8482349"/>
            <a:chOff x="0" y="0"/>
            <a:chExt cx="82656" cy="2234034"/>
          </a:xfrm>
        </p:grpSpPr>
        <p:sp>
          <p:nvSpPr>
            <p:cNvPr id="11" name="Freeform 11"/>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2" name="TextBox 12"/>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3684622" y="2190098"/>
            <a:ext cx="13574678" cy="7735784"/>
          </a:xfrm>
          <a:prstGeom prst="rect">
            <a:avLst/>
          </a:prstGeom>
        </p:spPr>
        <p:txBody>
          <a:bodyPr lIns="0" tIns="0" rIns="0" bIns="0" rtlCol="0" anchor="t">
            <a:spAutoFit/>
          </a:bodyPr>
          <a:lstStyle/>
          <a:p>
            <a:pPr algn="just">
              <a:lnSpc>
                <a:spcPts val="2785"/>
              </a:lnSpc>
            </a:pPr>
            <a:r>
              <a:rPr lang="en-US" sz="2018" spc="197" dirty="0">
                <a:solidFill>
                  <a:srgbClr val="231F20"/>
                </a:solidFill>
                <a:latin typeface="Open Sauce"/>
                <a:ea typeface="Open Sauce"/>
                <a:cs typeface="Open Sauce"/>
                <a:sym typeface="Open Sauce"/>
              </a:rPr>
              <a:t>1.S. </a:t>
            </a:r>
            <a:r>
              <a:rPr lang="en-US" sz="2018" spc="197" dirty="0" err="1">
                <a:solidFill>
                  <a:srgbClr val="231F20"/>
                </a:solidFill>
                <a:latin typeface="Open Sauce"/>
                <a:ea typeface="Open Sauce"/>
                <a:cs typeface="Open Sauce"/>
                <a:sym typeface="Open Sauce"/>
              </a:rPr>
              <a:t>Donesh</a:t>
            </a:r>
            <a:r>
              <a:rPr lang="en-US" sz="2018" spc="197" dirty="0">
                <a:solidFill>
                  <a:srgbClr val="231F20"/>
                </a:solidFill>
                <a:latin typeface="Open Sauce"/>
                <a:ea typeface="Open Sauce"/>
                <a:cs typeface="Open Sauce"/>
                <a:sym typeface="Open Sauce"/>
              </a:rPr>
              <a:t> et al., "Deep Learning for Plant Species Classification Using Leaf Vein Morphometric," in 2018 IEEE International Conference on Industrial Electronics for Sustainable Energy Systems (IESES), Hamilton, New Zealand, 2018, pp. 276–281. Available: https://ieeexplore.ieee.org/document/8388220.</a:t>
            </a:r>
          </a:p>
          <a:p>
            <a:pPr algn="just">
              <a:lnSpc>
                <a:spcPts val="2785"/>
              </a:lnSpc>
            </a:pPr>
            <a:endParaRPr lang="en-US" sz="2018" spc="197" dirty="0">
              <a:solidFill>
                <a:srgbClr val="231F20"/>
              </a:solidFill>
              <a:latin typeface="Open Sauce"/>
              <a:ea typeface="Open Sauce"/>
              <a:cs typeface="Open Sauce"/>
              <a:sym typeface="Open Sauce"/>
            </a:endParaRPr>
          </a:p>
          <a:p>
            <a:pPr algn="just">
              <a:lnSpc>
                <a:spcPts val="2785"/>
              </a:lnSpc>
            </a:pPr>
            <a:r>
              <a:rPr lang="en-US" sz="2018" spc="197" dirty="0">
                <a:solidFill>
                  <a:srgbClr val="231F20"/>
                </a:solidFill>
                <a:latin typeface="Open Sauce"/>
                <a:ea typeface="Open Sauce"/>
                <a:cs typeface="Open Sauce"/>
                <a:sym typeface="Open Sauce"/>
              </a:rPr>
              <a:t>2.D. P. Hughes and M. </a:t>
            </a:r>
            <a:r>
              <a:rPr lang="en-US" sz="2018" spc="197" dirty="0" err="1">
                <a:solidFill>
                  <a:srgbClr val="231F20"/>
                </a:solidFill>
                <a:latin typeface="Open Sauce"/>
                <a:ea typeface="Open Sauce"/>
                <a:cs typeface="Open Sauce"/>
                <a:sym typeface="Open Sauce"/>
              </a:rPr>
              <a:t>Salathé</a:t>
            </a:r>
            <a:r>
              <a:rPr lang="en-US" sz="2018" spc="197" dirty="0">
                <a:solidFill>
                  <a:srgbClr val="231F20"/>
                </a:solidFill>
                <a:latin typeface="Open Sauce"/>
                <a:ea typeface="Open Sauce"/>
                <a:cs typeface="Open Sauce"/>
                <a:sym typeface="Open Sauce"/>
              </a:rPr>
              <a:t>, "Using Deep Learning for Image-Based Plant Disease Detection," PLOS ONE, vol. 11, no. 6, pp. 1–15, Jun. 2016. Available: https://journals.plos.org/plosone/article?id=10.1371/journal.pone.0159347.</a:t>
            </a:r>
          </a:p>
          <a:p>
            <a:pPr algn="just">
              <a:lnSpc>
                <a:spcPts val="2785"/>
              </a:lnSpc>
            </a:pPr>
            <a:endParaRPr lang="en-US" sz="2018" spc="197" dirty="0">
              <a:solidFill>
                <a:srgbClr val="231F20"/>
              </a:solidFill>
              <a:latin typeface="Open Sauce"/>
              <a:ea typeface="Open Sauce"/>
              <a:cs typeface="Open Sauce"/>
              <a:sym typeface="Open Sauce"/>
            </a:endParaRPr>
          </a:p>
          <a:p>
            <a:pPr algn="just">
              <a:lnSpc>
                <a:spcPts val="2785"/>
              </a:lnSpc>
            </a:pPr>
            <a:r>
              <a:rPr lang="en-US" sz="2018" spc="197" dirty="0">
                <a:solidFill>
                  <a:srgbClr val="231F20"/>
                </a:solidFill>
                <a:latin typeface="Open Sauce"/>
                <a:ea typeface="Open Sauce"/>
                <a:cs typeface="Open Sauce"/>
                <a:sym typeface="Open Sauce"/>
              </a:rPr>
              <a:t>3."Advancing Plant Identification Through Leaf Image Analysis: A Comprehensive Review of Literature and Techniques," in 2022 IEEE International Conference on Emerging Trends in Engineering and Technology (ICETET), 2022, pp. 276–281. Available: https://ieeexplore.ieee.org/document/10303450.</a:t>
            </a:r>
          </a:p>
          <a:p>
            <a:pPr algn="just">
              <a:lnSpc>
                <a:spcPts val="2785"/>
              </a:lnSpc>
            </a:pPr>
            <a:endParaRPr lang="en-US" sz="2018" spc="197" dirty="0">
              <a:solidFill>
                <a:srgbClr val="231F20"/>
              </a:solidFill>
              <a:latin typeface="Open Sauce"/>
              <a:ea typeface="Open Sauce"/>
              <a:cs typeface="Open Sauce"/>
              <a:sym typeface="Open Sauce"/>
            </a:endParaRPr>
          </a:p>
          <a:p>
            <a:pPr algn="just">
              <a:lnSpc>
                <a:spcPts val="2785"/>
              </a:lnSpc>
            </a:pPr>
            <a:r>
              <a:rPr lang="en-US" sz="2018" spc="197" dirty="0">
                <a:solidFill>
                  <a:srgbClr val="231F20"/>
                </a:solidFill>
                <a:latin typeface="Open Sauce"/>
                <a:ea typeface="Open Sauce"/>
                <a:cs typeface="Open Sauce"/>
                <a:sym typeface="Open Sauce"/>
              </a:rPr>
              <a:t>4."Mobile-Based Assistive Tool to Identify &amp; Learn Medicinal Herbs," in 2021 IEEE 10th International Conference on Awareness Science and Technology (</a:t>
            </a:r>
            <a:r>
              <a:rPr lang="en-US" sz="2018" spc="197" dirty="0" err="1">
                <a:solidFill>
                  <a:srgbClr val="231F20"/>
                </a:solidFill>
                <a:latin typeface="Open Sauce"/>
                <a:ea typeface="Open Sauce"/>
                <a:cs typeface="Open Sauce"/>
                <a:sym typeface="Open Sauce"/>
              </a:rPr>
              <a:t>iCAST</a:t>
            </a:r>
            <a:r>
              <a:rPr lang="en-US" sz="2018" spc="197" dirty="0">
                <a:solidFill>
                  <a:srgbClr val="231F20"/>
                </a:solidFill>
                <a:latin typeface="Open Sauce"/>
                <a:ea typeface="Open Sauce"/>
                <a:cs typeface="Open Sauce"/>
                <a:sym typeface="Open Sauce"/>
              </a:rPr>
              <a:t>), 2021, pp. 231–236. Available: https://ieeexplore.ieee.org/document/9394885.</a:t>
            </a:r>
          </a:p>
          <a:p>
            <a:pPr algn="just">
              <a:lnSpc>
                <a:spcPts val="2785"/>
              </a:lnSpc>
            </a:pPr>
            <a:endParaRPr lang="en-US" sz="2018" spc="197" dirty="0">
              <a:solidFill>
                <a:srgbClr val="231F20"/>
              </a:solidFill>
              <a:latin typeface="Open Sauce"/>
              <a:ea typeface="Open Sauce"/>
              <a:cs typeface="Open Sauce"/>
              <a:sym typeface="Open Sauce"/>
            </a:endParaRPr>
          </a:p>
          <a:p>
            <a:pPr algn="just">
              <a:lnSpc>
                <a:spcPts val="2785"/>
              </a:lnSpc>
            </a:pPr>
            <a:r>
              <a:rPr lang="en-US" sz="2018" spc="197" dirty="0">
                <a:solidFill>
                  <a:srgbClr val="231F20"/>
                </a:solidFill>
                <a:latin typeface="Open Sauce"/>
                <a:ea typeface="Open Sauce"/>
                <a:cs typeface="Open Sauce"/>
                <a:sym typeface="Open Sauce"/>
              </a:rPr>
              <a:t>5."PSR-LeafNet: A Deep Learning Framework for Identifying Medicinal Plant Leaves Using Support Vector Machines," Big Data and Cognitive Computing, vol. 8, no. 12, pp. 1–20, Dec. 2024. Available: https://doi.org/10.3390/bdcc8120176.</a:t>
            </a:r>
          </a:p>
          <a:p>
            <a:pPr algn="just">
              <a:lnSpc>
                <a:spcPts val="2785"/>
              </a:lnSpc>
            </a:pPr>
            <a:endParaRPr lang="en-US" sz="2018" spc="197" dirty="0">
              <a:solidFill>
                <a:srgbClr val="231F20"/>
              </a:solidFill>
              <a:latin typeface="Open Sauce"/>
              <a:ea typeface="Open Sauce"/>
              <a:cs typeface="Open Sauce"/>
              <a:sym typeface="Open Sau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3602205" y="3581937"/>
            <a:ext cx="11083591" cy="1974554"/>
          </a:xfrm>
          <a:prstGeom prst="rect">
            <a:avLst/>
          </a:prstGeom>
        </p:spPr>
        <p:txBody>
          <a:bodyPr lIns="0" tIns="0" rIns="0" bIns="0" rtlCol="0" anchor="t">
            <a:spAutoFit/>
          </a:bodyPr>
          <a:lstStyle/>
          <a:p>
            <a:pPr algn="ctr">
              <a:lnSpc>
                <a:spcPts val="14776"/>
              </a:lnSpc>
            </a:pPr>
            <a:r>
              <a:rPr lang="en-US" sz="10707" spc="1049">
                <a:solidFill>
                  <a:srgbClr val="FFFFFF"/>
                </a:solidFill>
                <a:latin typeface="Codec Pro ExtraBold"/>
                <a:ea typeface="Codec Pro ExtraBold"/>
                <a:cs typeface="Codec Pro ExtraBold"/>
                <a:sym typeface="Codec Pro Ex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43050" cy="10287000"/>
            <a:chOff x="0" y="0"/>
            <a:chExt cx="406400" cy="2709333"/>
          </a:xfrm>
        </p:grpSpPr>
        <p:sp>
          <p:nvSpPr>
            <p:cNvPr id="3" name="Freeform 3"/>
            <p:cNvSpPr/>
            <p:nvPr/>
          </p:nvSpPr>
          <p:spPr>
            <a:xfrm>
              <a:off x="0" y="0"/>
              <a:ext cx="406400" cy="2709333"/>
            </a:xfrm>
            <a:custGeom>
              <a:avLst/>
              <a:gdLst/>
              <a:ahLst/>
              <a:cxnLst/>
              <a:rect l="l" t="t" r="r" b="b"/>
              <a:pathLst>
                <a:path w="406400" h="2709333">
                  <a:moveTo>
                    <a:pt x="0" y="0"/>
                  </a:moveTo>
                  <a:lnTo>
                    <a:pt x="406400" y="0"/>
                  </a:lnTo>
                  <a:lnTo>
                    <a:pt x="406400" y="2709333"/>
                  </a:lnTo>
                  <a:lnTo>
                    <a:pt x="0" y="2709333"/>
                  </a:lnTo>
                  <a:close/>
                </a:path>
              </a:pathLst>
            </a:custGeom>
            <a:solidFill>
              <a:srgbClr val="1C5739"/>
            </a:solidFill>
          </p:spPr>
        </p:sp>
        <p:sp>
          <p:nvSpPr>
            <p:cNvPr id="4" name="TextBox 4"/>
            <p:cNvSpPr txBox="1"/>
            <p:nvPr/>
          </p:nvSpPr>
          <p:spPr>
            <a:xfrm>
              <a:off x="0" y="-19050"/>
              <a:ext cx="406400" cy="2728383"/>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7" name="TextBox 7"/>
          <p:cNvSpPr txBox="1"/>
          <p:nvPr/>
        </p:nvSpPr>
        <p:spPr>
          <a:xfrm>
            <a:off x="4438603" y="480038"/>
            <a:ext cx="9787447" cy="1819275"/>
          </a:xfrm>
          <a:prstGeom prst="rect">
            <a:avLst/>
          </a:prstGeom>
        </p:spPr>
        <p:txBody>
          <a:bodyPr lIns="0" tIns="0" rIns="0" bIns="0" rtlCol="0" anchor="t">
            <a:spAutoFit/>
          </a:bodyPr>
          <a:lstStyle/>
          <a:p>
            <a:pPr algn="l">
              <a:lnSpc>
                <a:spcPts val="7219"/>
              </a:lnSpc>
            </a:pPr>
            <a:r>
              <a:rPr lang="en-US" sz="6016" b="1">
                <a:solidFill>
                  <a:srgbClr val="1C5739"/>
                </a:solidFill>
                <a:latin typeface="Playfair Display Bold"/>
                <a:ea typeface="Playfair Display Bold"/>
                <a:cs typeface="Playfair Display Bold"/>
                <a:sym typeface="Playfair Display Bold"/>
              </a:rPr>
              <a:t>Group Members</a:t>
            </a:r>
          </a:p>
          <a:p>
            <a:pPr algn="l">
              <a:lnSpc>
                <a:spcPts val="7219"/>
              </a:lnSpc>
            </a:pPr>
            <a:endParaRPr lang="en-US" sz="6016" b="1">
              <a:solidFill>
                <a:srgbClr val="1C5739"/>
              </a:solidFill>
              <a:latin typeface="Playfair Display Bold"/>
              <a:ea typeface="Playfair Display Bold"/>
              <a:cs typeface="Playfair Display Bold"/>
              <a:sym typeface="Playfair Display Bold"/>
            </a:endParaRPr>
          </a:p>
        </p:txBody>
      </p:sp>
      <p:grpSp>
        <p:nvGrpSpPr>
          <p:cNvPr id="8" name="Group 8"/>
          <p:cNvGrpSpPr/>
          <p:nvPr/>
        </p:nvGrpSpPr>
        <p:grpSpPr>
          <a:xfrm>
            <a:off x="2104973" y="2299313"/>
            <a:ext cx="996313" cy="941733"/>
            <a:chOff x="0" y="0"/>
            <a:chExt cx="841208" cy="795126"/>
          </a:xfrm>
        </p:grpSpPr>
        <p:sp>
          <p:nvSpPr>
            <p:cNvPr id="9" name="Freeform 9"/>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10" name="TextBox 10"/>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01</a:t>
              </a:r>
            </a:p>
          </p:txBody>
        </p:sp>
      </p:grpSp>
      <p:grpSp>
        <p:nvGrpSpPr>
          <p:cNvPr id="11" name="Group 11"/>
          <p:cNvGrpSpPr/>
          <p:nvPr/>
        </p:nvGrpSpPr>
        <p:grpSpPr>
          <a:xfrm>
            <a:off x="2104973" y="3340706"/>
            <a:ext cx="996313" cy="941733"/>
            <a:chOff x="0" y="0"/>
            <a:chExt cx="841208" cy="795126"/>
          </a:xfrm>
        </p:grpSpPr>
        <p:sp>
          <p:nvSpPr>
            <p:cNvPr id="12" name="Freeform 12"/>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13" name="TextBox 13"/>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02</a:t>
              </a:r>
            </a:p>
          </p:txBody>
        </p:sp>
      </p:grpSp>
      <p:grpSp>
        <p:nvGrpSpPr>
          <p:cNvPr id="14" name="Group 14"/>
          <p:cNvGrpSpPr/>
          <p:nvPr/>
        </p:nvGrpSpPr>
        <p:grpSpPr>
          <a:xfrm>
            <a:off x="2104973" y="4384870"/>
            <a:ext cx="996313" cy="941733"/>
            <a:chOff x="0" y="0"/>
            <a:chExt cx="841208" cy="795126"/>
          </a:xfrm>
        </p:grpSpPr>
        <p:sp>
          <p:nvSpPr>
            <p:cNvPr id="15" name="Freeform 15"/>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16" name="TextBox 16"/>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03</a:t>
              </a:r>
            </a:p>
          </p:txBody>
        </p:sp>
      </p:grpSp>
      <p:grpSp>
        <p:nvGrpSpPr>
          <p:cNvPr id="17" name="Group 17"/>
          <p:cNvGrpSpPr/>
          <p:nvPr/>
        </p:nvGrpSpPr>
        <p:grpSpPr>
          <a:xfrm>
            <a:off x="2104973" y="5431718"/>
            <a:ext cx="996313" cy="941733"/>
            <a:chOff x="0" y="0"/>
            <a:chExt cx="841208" cy="795126"/>
          </a:xfrm>
        </p:grpSpPr>
        <p:sp>
          <p:nvSpPr>
            <p:cNvPr id="18" name="Freeform 18"/>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19" name="TextBox 19"/>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04</a:t>
              </a:r>
            </a:p>
          </p:txBody>
        </p:sp>
      </p:grpSp>
      <p:grpSp>
        <p:nvGrpSpPr>
          <p:cNvPr id="20" name="Group 20"/>
          <p:cNvGrpSpPr/>
          <p:nvPr/>
        </p:nvGrpSpPr>
        <p:grpSpPr>
          <a:xfrm>
            <a:off x="2104973" y="6473110"/>
            <a:ext cx="996313" cy="941733"/>
            <a:chOff x="0" y="0"/>
            <a:chExt cx="841208" cy="795126"/>
          </a:xfrm>
        </p:grpSpPr>
        <p:sp>
          <p:nvSpPr>
            <p:cNvPr id="21" name="Freeform 21"/>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22" name="TextBox 22"/>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05</a:t>
              </a:r>
            </a:p>
          </p:txBody>
        </p:sp>
      </p:grpSp>
      <p:grpSp>
        <p:nvGrpSpPr>
          <p:cNvPr id="23" name="Group 23"/>
          <p:cNvGrpSpPr/>
          <p:nvPr/>
        </p:nvGrpSpPr>
        <p:grpSpPr>
          <a:xfrm>
            <a:off x="2104973" y="7514503"/>
            <a:ext cx="996313" cy="941733"/>
            <a:chOff x="0" y="0"/>
            <a:chExt cx="841208" cy="795126"/>
          </a:xfrm>
        </p:grpSpPr>
        <p:sp>
          <p:nvSpPr>
            <p:cNvPr id="24" name="Freeform 24"/>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25" name="TextBox 25"/>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06</a:t>
              </a:r>
            </a:p>
          </p:txBody>
        </p:sp>
      </p:grpSp>
      <p:grpSp>
        <p:nvGrpSpPr>
          <p:cNvPr id="26" name="Group 26"/>
          <p:cNvGrpSpPr/>
          <p:nvPr/>
        </p:nvGrpSpPr>
        <p:grpSpPr>
          <a:xfrm>
            <a:off x="2104973" y="8555896"/>
            <a:ext cx="996313" cy="941733"/>
            <a:chOff x="0" y="0"/>
            <a:chExt cx="841208" cy="795126"/>
          </a:xfrm>
        </p:grpSpPr>
        <p:sp>
          <p:nvSpPr>
            <p:cNvPr id="27" name="Freeform 27"/>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28" name="TextBox 28"/>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07</a:t>
              </a:r>
            </a:p>
          </p:txBody>
        </p:sp>
      </p:grpSp>
      <p:sp>
        <p:nvSpPr>
          <p:cNvPr id="29" name="TextBox 29"/>
          <p:cNvSpPr txBox="1"/>
          <p:nvPr/>
        </p:nvSpPr>
        <p:spPr>
          <a:xfrm>
            <a:off x="4374908" y="2213588"/>
            <a:ext cx="11182813"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2018/ICTS/02- S.Rajagopal</a:t>
            </a:r>
          </a:p>
        </p:txBody>
      </p:sp>
      <p:sp>
        <p:nvSpPr>
          <p:cNvPr id="30" name="TextBox 30"/>
          <p:cNvSpPr txBox="1"/>
          <p:nvPr/>
        </p:nvSpPr>
        <p:spPr>
          <a:xfrm>
            <a:off x="4374908" y="3278129"/>
            <a:ext cx="12766067"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2018/ICTS/64- P.R.D.N.Bandara</a:t>
            </a:r>
          </a:p>
        </p:txBody>
      </p:sp>
      <p:sp>
        <p:nvSpPr>
          <p:cNvPr id="31" name="TextBox 31"/>
          <p:cNvSpPr txBox="1"/>
          <p:nvPr/>
        </p:nvSpPr>
        <p:spPr>
          <a:xfrm>
            <a:off x="4374908" y="4345502"/>
            <a:ext cx="13717083"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2018/ICTS/65- M.F.F.Farhana</a:t>
            </a:r>
          </a:p>
        </p:txBody>
      </p:sp>
      <p:sp>
        <p:nvSpPr>
          <p:cNvPr id="32" name="TextBox 32"/>
          <p:cNvSpPr txBox="1"/>
          <p:nvPr/>
        </p:nvSpPr>
        <p:spPr>
          <a:xfrm>
            <a:off x="4438603" y="5408393"/>
            <a:ext cx="12766067"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2018/ICTS/67- T.N.Dharmasiri</a:t>
            </a:r>
          </a:p>
        </p:txBody>
      </p:sp>
      <p:sp>
        <p:nvSpPr>
          <p:cNvPr id="33" name="TextBox 33"/>
          <p:cNvSpPr txBox="1"/>
          <p:nvPr/>
        </p:nvSpPr>
        <p:spPr>
          <a:xfrm>
            <a:off x="4374908" y="6471284"/>
            <a:ext cx="13295834"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2018/ICTS/68- U.M.J.M.Bandara</a:t>
            </a:r>
          </a:p>
        </p:txBody>
      </p:sp>
      <p:sp>
        <p:nvSpPr>
          <p:cNvPr id="34" name="TextBox 34"/>
          <p:cNvSpPr txBox="1"/>
          <p:nvPr/>
        </p:nvSpPr>
        <p:spPr>
          <a:xfrm>
            <a:off x="4374908" y="7534175"/>
            <a:ext cx="14302767"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2018/ICTS/69- J.M.T.N.Jayasekara</a:t>
            </a:r>
          </a:p>
        </p:txBody>
      </p:sp>
      <p:sp>
        <p:nvSpPr>
          <p:cNvPr id="35" name="TextBox 35"/>
          <p:cNvSpPr txBox="1"/>
          <p:nvPr/>
        </p:nvSpPr>
        <p:spPr>
          <a:xfrm>
            <a:off x="4438603" y="8597066"/>
            <a:ext cx="13298392"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2018/ICTS/71- C.Chayanthithan</a:t>
            </a:r>
          </a:p>
        </p:txBody>
      </p:sp>
      <p:grpSp>
        <p:nvGrpSpPr>
          <p:cNvPr id="36" name="Group 36"/>
          <p:cNvGrpSpPr/>
          <p:nvPr/>
        </p:nvGrpSpPr>
        <p:grpSpPr>
          <a:xfrm>
            <a:off x="10776043" y="-2524707"/>
            <a:ext cx="3964049" cy="396404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38" name="TextBox 38"/>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9" name="Freeform 39"/>
          <p:cNvSpPr/>
          <p:nvPr/>
        </p:nvSpPr>
        <p:spPr>
          <a:xfrm>
            <a:off x="11752828" y="-6405764"/>
            <a:ext cx="9348363" cy="9348363"/>
          </a:xfrm>
          <a:custGeom>
            <a:avLst/>
            <a:gdLst/>
            <a:ahLst/>
            <a:cxnLst/>
            <a:rect l="l" t="t" r="r" b="b"/>
            <a:pathLst>
              <a:path w="9348363" h="9348363">
                <a:moveTo>
                  <a:pt x="0" y="0"/>
                </a:moveTo>
                <a:lnTo>
                  <a:pt x="9348362" y="0"/>
                </a:lnTo>
                <a:lnTo>
                  <a:pt x="9348362" y="9348362"/>
                </a:lnTo>
                <a:lnTo>
                  <a:pt x="0" y="934836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43050" cy="10287000"/>
            <a:chOff x="0" y="0"/>
            <a:chExt cx="406400" cy="2709333"/>
          </a:xfrm>
        </p:grpSpPr>
        <p:sp>
          <p:nvSpPr>
            <p:cNvPr id="3" name="Freeform 3"/>
            <p:cNvSpPr/>
            <p:nvPr/>
          </p:nvSpPr>
          <p:spPr>
            <a:xfrm>
              <a:off x="0" y="0"/>
              <a:ext cx="406400" cy="2709333"/>
            </a:xfrm>
            <a:custGeom>
              <a:avLst/>
              <a:gdLst/>
              <a:ahLst/>
              <a:cxnLst/>
              <a:rect l="l" t="t" r="r" b="b"/>
              <a:pathLst>
                <a:path w="406400" h="2709333">
                  <a:moveTo>
                    <a:pt x="0" y="0"/>
                  </a:moveTo>
                  <a:lnTo>
                    <a:pt x="406400" y="0"/>
                  </a:lnTo>
                  <a:lnTo>
                    <a:pt x="406400" y="2709333"/>
                  </a:lnTo>
                  <a:lnTo>
                    <a:pt x="0" y="2709333"/>
                  </a:lnTo>
                  <a:close/>
                </a:path>
              </a:pathLst>
            </a:custGeom>
            <a:solidFill>
              <a:srgbClr val="1C5739"/>
            </a:solidFill>
          </p:spPr>
        </p:sp>
        <p:sp>
          <p:nvSpPr>
            <p:cNvPr id="4" name="TextBox 4"/>
            <p:cNvSpPr txBox="1"/>
            <p:nvPr/>
          </p:nvSpPr>
          <p:spPr>
            <a:xfrm>
              <a:off x="0" y="-19050"/>
              <a:ext cx="406400" cy="2728383"/>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TextBox 6"/>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7" name="TextBox 7"/>
          <p:cNvSpPr txBox="1"/>
          <p:nvPr/>
        </p:nvSpPr>
        <p:spPr>
          <a:xfrm>
            <a:off x="3663260" y="632438"/>
            <a:ext cx="9787447" cy="904875"/>
          </a:xfrm>
          <a:prstGeom prst="rect">
            <a:avLst/>
          </a:prstGeom>
        </p:spPr>
        <p:txBody>
          <a:bodyPr lIns="0" tIns="0" rIns="0" bIns="0" rtlCol="0" anchor="t">
            <a:spAutoFit/>
          </a:bodyPr>
          <a:lstStyle/>
          <a:p>
            <a:pPr algn="l">
              <a:lnSpc>
                <a:spcPts val="7219"/>
              </a:lnSpc>
            </a:pPr>
            <a:r>
              <a:rPr lang="en-US" sz="6016" b="1">
                <a:solidFill>
                  <a:srgbClr val="1C5739"/>
                </a:solidFill>
                <a:latin typeface="Playfair Display Bold"/>
                <a:ea typeface="Playfair Display Bold"/>
                <a:cs typeface="Playfair Display Bold"/>
                <a:sym typeface="Playfair Display Bold"/>
              </a:rPr>
              <a:t>Contents</a:t>
            </a:r>
          </a:p>
        </p:txBody>
      </p:sp>
      <p:grpSp>
        <p:nvGrpSpPr>
          <p:cNvPr id="8" name="Group 8"/>
          <p:cNvGrpSpPr/>
          <p:nvPr/>
        </p:nvGrpSpPr>
        <p:grpSpPr>
          <a:xfrm>
            <a:off x="2104973" y="2299313"/>
            <a:ext cx="996313" cy="941733"/>
            <a:chOff x="0" y="0"/>
            <a:chExt cx="841208" cy="795126"/>
          </a:xfrm>
        </p:grpSpPr>
        <p:sp>
          <p:nvSpPr>
            <p:cNvPr id="9" name="Freeform 9"/>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10" name="TextBox 10"/>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01</a:t>
              </a:r>
            </a:p>
          </p:txBody>
        </p:sp>
      </p:grpSp>
      <p:grpSp>
        <p:nvGrpSpPr>
          <p:cNvPr id="11" name="Group 11"/>
          <p:cNvGrpSpPr/>
          <p:nvPr/>
        </p:nvGrpSpPr>
        <p:grpSpPr>
          <a:xfrm>
            <a:off x="2104973" y="3690798"/>
            <a:ext cx="996313" cy="941733"/>
            <a:chOff x="0" y="0"/>
            <a:chExt cx="841208" cy="795126"/>
          </a:xfrm>
        </p:grpSpPr>
        <p:sp>
          <p:nvSpPr>
            <p:cNvPr id="12" name="Freeform 12"/>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13" name="TextBox 13"/>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02</a:t>
              </a:r>
            </a:p>
          </p:txBody>
        </p:sp>
      </p:grpSp>
      <p:grpSp>
        <p:nvGrpSpPr>
          <p:cNvPr id="14" name="Group 14"/>
          <p:cNvGrpSpPr/>
          <p:nvPr/>
        </p:nvGrpSpPr>
        <p:grpSpPr>
          <a:xfrm>
            <a:off x="2111981" y="5080207"/>
            <a:ext cx="996313" cy="941733"/>
            <a:chOff x="0" y="0"/>
            <a:chExt cx="841208" cy="795126"/>
          </a:xfrm>
        </p:grpSpPr>
        <p:sp>
          <p:nvSpPr>
            <p:cNvPr id="15" name="Freeform 15"/>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16" name="TextBox 16"/>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03</a:t>
              </a:r>
            </a:p>
          </p:txBody>
        </p:sp>
      </p:grpSp>
      <p:grpSp>
        <p:nvGrpSpPr>
          <p:cNvPr id="17" name="Group 17"/>
          <p:cNvGrpSpPr/>
          <p:nvPr/>
        </p:nvGrpSpPr>
        <p:grpSpPr>
          <a:xfrm>
            <a:off x="2104973" y="6469615"/>
            <a:ext cx="996313" cy="941733"/>
            <a:chOff x="0" y="0"/>
            <a:chExt cx="841208" cy="795126"/>
          </a:xfrm>
        </p:grpSpPr>
        <p:sp>
          <p:nvSpPr>
            <p:cNvPr id="18" name="Freeform 18"/>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19" name="TextBox 19"/>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04</a:t>
              </a:r>
            </a:p>
          </p:txBody>
        </p:sp>
      </p:grpSp>
      <p:grpSp>
        <p:nvGrpSpPr>
          <p:cNvPr id="20" name="Group 20"/>
          <p:cNvGrpSpPr/>
          <p:nvPr/>
        </p:nvGrpSpPr>
        <p:grpSpPr>
          <a:xfrm>
            <a:off x="2104973" y="7859023"/>
            <a:ext cx="996313" cy="941733"/>
            <a:chOff x="0" y="0"/>
            <a:chExt cx="841208" cy="795126"/>
          </a:xfrm>
        </p:grpSpPr>
        <p:sp>
          <p:nvSpPr>
            <p:cNvPr id="21" name="Freeform 21"/>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22" name="TextBox 22"/>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05</a:t>
              </a:r>
            </a:p>
          </p:txBody>
        </p:sp>
      </p:grpSp>
      <p:grpSp>
        <p:nvGrpSpPr>
          <p:cNvPr id="23" name="Group 23"/>
          <p:cNvGrpSpPr/>
          <p:nvPr/>
        </p:nvGrpSpPr>
        <p:grpSpPr>
          <a:xfrm>
            <a:off x="11148101" y="2299313"/>
            <a:ext cx="996313" cy="941733"/>
            <a:chOff x="0" y="0"/>
            <a:chExt cx="841208" cy="795126"/>
          </a:xfrm>
        </p:grpSpPr>
        <p:sp>
          <p:nvSpPr>
            <p:cNvPr id="24" name="Freeform 24"/>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25" name="TextBox 25"/>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06</a:t>
              </a:r>
            </a:p>
          </p:txBody>
        </p:sp>
      </p:grpSp>
      <p:grpSp>
        <p:nvGrpSpPr>
          <p:cNvPr id="26" name="Group 26"/>
          <p:cNvGrpSpPr/>
          <p:nvPr/>
        </p:nvGrpSpPr>
        <p:grpSpPr>
          <a:xfrm>
            <a:off x="11162066" y="3597223"/>
            <a:ext cx="996313" cy="941733"/>
            <a:chOff x="0" y="0"/>
            <a:chExt cx="841208" cy="795126"/>
          </a:xfrm>
        </p:grpSpPr>
        <p:sp>
          <p:nvSpPr>
            <p:cNvPr id="27" name="Freeform 27"/>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28" name="TextBox 28"/>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07</a:t>
              </a:r>
            </a:p>
          </p:txBody>
        </p:sp>
      </p:grpSp>
      <p:sp>
        <p:nvSpPr>
          <p:cNvPr id="29" name="TextBox 29"/>
          <p:cNvSpPr txBox="1"/>
          <p:nvPr/>
        </p:nvSpPr>
        <p:spPr>
          <a:xfrm>
            <a:off x="3663260" y="2264297"/>
            <a:ext cx="5148659" cy="728383"/>
          </a:xfrm>
          <a:prstGeom prst="rect">
            <a:avLst/>
          </a:prstGeom>
        </p:spPr>
        <p:txBody>
          <a:bodyPr lIns="0" tIns="0" rIns="0" bIns="0" rtlCol="0" anchor="t">
            <a:spAutoFit/>
          </a:bodyPr>
          <a:lstStyle/>
          <a:p>
            <a:pPr algn="l">
              <a:lnSpc>
                <a:spcPts val="5989"/>
              </a:lnSpc>
            </a:pPr>
            <a:r>
              <a:rPr lang="en-US" sz="4278" dirty="0">
                <a:solidFill>
                  <a:srgbClr val="000000"/>
                </a:solidFill>
                <a:latin typeface="Glacial Indifference"/>
                <a:ea typeface="Glacial Indifference"/>
                <a:cs typeface="Glacial Indifference"/>
                <a:sym typeface="Glacial Indifference"/>
              </a:rPr>
              <a:t>Introduction</a:t>
            </a:r>
          </a:p>
        </p:txBody>
      </p:sp>
      <p:sp>
        <p:nvSpPr>
          <p:cNvPr id="30" name="TextBox 30"/>
          <p:cNvSpPr txBox="1"/>
          <p:nvPr/>
        </p:nvSpPr>
        <p:spPr>
          <a:xfrm>
            <a:off x="3663260" y="5057775"/>
            <a:ext cx="4369142"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Aim &amp;Objectives</a:t>
            </a:r>
          </a:p>
        </p:txBody>
      </p:sp>
      <p:sp>
        <p:nvSpPr>
          <p:cNvPr id="31" name="TextBox 31"/>
          <p:cNvSpPr txBox="1"/>
          <p:nvPr/>
        </p:nvSpPr>
        <p:spPr>
          <a:xfrm>
            <a:off x="3663260" y="7853083"/>
            <a:ext cx="6010815"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Materials &amp;Methodology</a:t>
            </a:r>
          </a:p>
        </p:txBody>
      </p:sp>
      <p:sp>
        <p:nvSpPr>
          <p:cNvPr id="32" name="TextBox 32"/>
          <p:cNvSpPr txBox="1"/>
          <p:nvPr/>
        </p:nvSpPr>
        <p:spPr>
          <a:xfrm>
            <a:off x="12758068" y="6452908"/>
            <a:ext cx="5382893"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Future Implementation </a:t>
            </a:r>
          </a:p>
        </p:txBody>
      </p:sp>
      <p:sp>
        <p:nvSpPr>
          <p:cNvPr id="33" name="TextBox 33"/>
          <p:cNvSpPr txBox="1"/>
          <p:nvPr/>
        </p:nvSpPr>
        <p:spPr>
          <a:xfrm>
            <a:off x="12758068" y="2264297"/>
            <a:ext cx="5248098"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Results</a:t>
            </a:r>
          </a:p>
        </p:txBody>
      </p:sp>
      <p:grpSp>
        <p:nvGrpSpPr>
          <p:cNvPr id="34" name="Group 34"/>
          <p:cNvGrpSpPr/>
          <p:nvPr/>
        </p:nvGrpSpPr>
        <p:grpSpPr>
          <a:xfrm>
            <a:off x="11148101" y="5060510"/>
            <a:ext cx="996313" cy="941733"/>
            <a:chOff x="0" y="0"/>
            <a:chExt cx="841208" cy="795126"/>
          </a:xfrm>
        </p:grpSpPr>
        <p:sp>
          <p:nvSpPr>
            <p:cNvPr id="35" name="Freeform 35"/>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36" name="TextBox 36"/>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08</a:t>
              </a:r>
            </a:p>
          </p:txBody>
        </p:sp>
      </p:grpSp>
      <p:sp>
        <p:nvSpPr>
          <p:cNvPr id="37" name="TextBox 37"/>
          <p:cNvSpPr txBox="1"/>
          <p:nvPr/>
        </p:nvSpPr>
        <p:spPr>
          <a:xfrm>
            <a:off x="12696864" y="5057775"/>
            <a:ext cx="5248098"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Challenges</a:t>
            </a:r>
          </a:p>
        </p:txBody>
      </p:sp>
      <p:sp>
        <p:nvSpPr>
          <p:cNvPr id="38" name="TextBox 38"/>
          <p:cNvSpPr txBox="1"/>
          <p:nvPr/>
        </p:nvSpPr>
        <p:spPr>
          <a:xfrm>
            <a:off x="12720353" y="3605073"/>
            <a:ext cx="5248098"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Conclusion</a:t>
            </a:r>
          </a:p>
        </p:txBody>
      </p:sp>
      <p:sp>
        <p:nvSpPr>
          <p:cNvPr id="39" name="TextBox 39"/>
          <p:cNvSpPr txBox="1"/>
          <p:nvPr/>
        </p:nvSpPr>
        <p:spPr>
          <a:xfrm>
            <a:off x="12758068" y="7871411"/>
            <a:ext cx="5248098"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References</a:t>
            </a:r>
          </a:p>
        </p:txBody>
      </p:sp>
      <p:grpSp>
        <p:nvGrpSpPr>
          <p:cNvPr id="40" name="Group 40"/>
          <p:cNvGrpSpPr/>
          <p:nvPr/>
        </p:nvGrpSpPr>
        <p:grpSpPr>
          <a:xfrm>
            <a:off x="11162066" y="6469615"/>
            <a:ext cx="996313" cy="941733"/>
            <a:chOff x="0" y="0"/>
            <a:chExt cx="841208" cy="795126"/>
          </a:xfrm>
        </p:grpSpPr>
        <p:sp>
          <p:nvSpPr>
            <p:cNvPr id="41" name="Freeform 41"/>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42" name="TextBox 42"/>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09</a:t>
              </a:r>
            </a:p>
          </p:txBody>
        </p:sp>
      </p:grpSp>
      <p:grpSp>
        <p:nvGrpSpPr>
          <p:cNvPr id="43" name="Group 43"/>
          <p:cNvGrpSpPr/>
          <p:nvPr/>
        </p:nvGrpSpPr>
        <p:grpSpPr>
          <a:xfrm>
            <a:off x="11148101" y="7859023"/>
            <a:ext cx="996313" cy="941733"/>
            <a:chOff x="0" y="0"/>
            <a:chExt cx="841208" cy="795126"/>
          </a:xfrm>
        </p:grpSpPr>
        <p:sp>
          <p:nvSpPr>
            <p:cNvPr id="44" name="Freeform 44"/>
            <p:cNvSpPr/>
            <p:nvPr/>
          </p:nvSpPr>
          <p:spPr>
            <a:xfrm>
              <a:off x="0" y="0"/>
              <a:ext cx="841208" cy="795126"/>
            </a:xfrm>
            <a:custGeom>
              <a:avLst/>
              <a:gdLst/>
              <a:ahLst/>
              <a:cxnLst/>
              <a:rect l="l" t="t" r="r" b="b"/>
              <a:pathLst>
                <a:path w="841208" h="795126">
                  <a:moveTo>
                    <a:pt x="420604" y="0"/>
                  </a:moveTo>
                  <a:cubicBezTo>
                    <a:pt x="188311" y="0"/>
                    <a:pt x="0" y="177995"/>
                    <a:pt x="0" y="397563"/>
                  </a:cubicBezTo>
                  <a:cubicBezTo>
                    <a:pt x="0" y="617131"/>
                    <a:pt x="188311" y="795126"/>
                    <a:pt x="420604" y="795126"/>
                  </a:cubicBezTo>
                  <a:cubicBezTo>
                    <a:pt x="652898" y="795126"/>
                    <a:pt x="841208" y="617131"/>
                    <a:pt x="841208" y="397563"/>
                  </a:cubicBezTo>
                  <a:cubicBezTo>
                    <a:pt x="841208" y="177995"/>
                    <a:pt x="652898" y="0"/>
                    <a:pt x="420604" y="0"/>
                  </a:cubicBezTo>
                  <a:close/>
                </a:path>
              </a:pathLst>
            </a:custGeom>
            <a:solidFill>
              <a:srgbClr val="1C5739"/>
            </a:solidFill>
          </p:spPr>
        </p:sp>
        <p:sp>
          <p:nvSpPr>
            <p:cNvPr id="45" name="TextBox 45"/>
            <p:cNvSpPr txBox="1"/>
            <p:nvPr/>
          </p:nvSpPr>
          <p:spPr>
            <a:xfrm>
              <a:off x="78863" y="17393"/>
              <a:ext cx="683482" cy="703190"/>
            </a:xfrm>
            <a:prstGeom prst="rect">
              <a:avLst/>
            </a:prstGeom>
          </p:spPr>
          <p:txBody>
            <a:bodyPr lIns="67916" tIns="67916" rIns="67916" bIns="67916" rtlCol="0" anchor="ctr"/>
            <a:lstStyle/>
            <a:p>
              <a:pPr algn="ctr">
                <a:lnSpc>
                  <a:spcPts val="3920"/>
                </a:lnSpc>
              </a:pPr>
              <a:r>
                <a:rPr lang="en-US" sz="2800">
                  <a:solidFill>
                    <a:srgbClr val="FDFBFB"/>
                  </a:solidFill>
                  <a:latin typeface="Glacial Indifference"/>
                  <a:ea typeface="Glacial Indifference"/>
                  <a:cs typeface="Glacial Indifference"/>
                  <a:sym typeface="Glacial Indifference"/>
                </a:rPr>
                <a:t>10</a:t>
              </a:r>
            </a:p>
          </p:txBody>
        </p:sp>
      </p:grpSp>
      <p:grpSp>
        <p:nvGrpSpPr>
          <p:cNvPr id="46" name="Group 46"/>
          <p:cNvGrpSpPr/>
          <p:nvPr/>
        </p:nvGrpSpPr>
        <p:grpSpPr>
          <a:xfrm>
            <a:off x="10776043" y="-2524707"/>
            <a:ext cx="3964049" cy="3964049"/>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48" name="TextBox 48"/>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9" name="Freeform 49"/>
          <p:cNvSpPr/>
          <p:nvPr/>
        </p:nvSpPr>
        <p:spPr>
          <a:xfrm>
            <a:off x="11660222" y="-7096675"/>
            <a:ext cx="9348363" cy="9348363"/>
          </a:xfrm>
          <a:custGeom>
            <a:avLst/>
            <a:gdLst/>
            <a:ahLst/>
            <a:cxnLst/>
            <a:rect l="l" t="t" r="r" b="b"/>
            <a:pathLst>
              <a:path w="9348363" h="9348363">
                <a:moveTo>
                  <a:pt x="0" y="0"/>
                </a:moveTo>
                <a:lnTo>
                  <a:pt x="9348362" y="0"/>
                </a:lnTo>
                <a:lnTo>
                  <a:pt x="9348362" y="9348363"/>
                </a:lnTo>
                <a:lnTo>
                  <a:pt x="0" y="934836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0" name="TextBox 50"/>
          <p:cNvSpPr txBox="1"/>
          <p:nvPr/>
        </p:nvSpPr>
        <p:spPr>
          <a:xfrm>
            <a:off x="3663260" y="3661036"/>
            <a:ext cx="4369142" cy="728383"/>
          </a:xfrm>
          <a:prstGeom prst="rect">
            <a:avLst/>
          </a:prstGeom>
        </p:spPr>
        <p:txBody>
          <a:bodyPr lIns="0" tIns="0" rIns="0" bIns="0" rtlCol="0" anchor="t">
            <a:spAutoFit/>
          </a:bodyPr>
          <a:lstStyle/>
          <a:p>
            <a:pPr algn="l">
              <a:lnSpc>
                <a:spcPts val="5989"/>
              </a:lnSpc>
            </a:pPr>
            <a:r>
              <a:rPr lang="en-US" sz="4278" dirty="0">
                <a:solidFill>
                  <a:srgbClr val="000000"/>
                </a:solidFill>
                <a:latin typeface="Glacial Indifference"/>
                <a:ea typeface="Glacial Indifference"/>
                <a:cs typeface="Glacial Indifference"/>
                <a:sym typeface="Glacial Indifference"/>
              </a:rPr>
              <a:t>Research Problem</a:t>
            </a:r>
          </a:p>
        </p:txBody>
      </p:sp>
      <p:sp>
        <p:nvSpPr>
          <p:cNvPr id="51" name="TextBox 51"/>
          <p:cNvSpPr txBox="1"/>
          <p:nvPr/>
        </p:nvSpPr>
        <p:spPr>
          <a:xfrm>
            <a:off x="3663260" y="6452908"/>
            <a:ext cx="4369142" cy="728383"/>
          </a:xfrm>
          <a:prstGeom prst="rect">
            <a:avLst/>
          </a:prstGeom>
        </p:spPr>
        <p:txBody>
          <a:bodyPr lIns="0" tIns="0" rIns="0" bIns="0" rtlCol="0" anchor="t">
            <a:spAutoFit/>
          </a:bodyPr>
          <a:lstStyle/>
          <a:p>
            <a:pPr algn="l">
              <a:lnSpc>
                <a:spcPts val="5989"/>
              </a:lnSpc>
            </a:pPr>
            <a:r>
              <a:rPr lang="en-US" sz="4278">
                <a:solidFill>
                  <a:srgbClr val="000000"/>
                </a:solidFill>
                <a:latin typeface="Glacial Indifference"/>
                <a:ea typeface="Glacial Indifference"/>
                <a:cs typeface="Glacial Indifference"/>
                <a:sym typeface="Glacial Indifference"/>
              </a:rPr>
              <a:t>Literature Review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544949"/>
            <a:chOff x="0" y="0"/>
            <a:chExt cx="4816593" cy="933649"/>
          </a:xfrm>
        </p:grpSpPr>
        <p:sp>
          <p:nvSpPr>
            <p:cNvPr id="4" name="Freeform 4"/>
            <p:cNvSpPr/>
            <p:nvPr/>
          </p:nvSpPr>
          <p:spPr>
            <a:xfrm>
              <a:off x="0" y="0"/>
              <a:ext cx="4816592" cy="933649"/>
            </a:xfrm>
            <a:custGeom>
              <a:avLst/>
              <a:gdLst/>
              <a:ahLst/>
              <a:cxnLst/>
              <a:rect l="l" t="t" r="r" b="b"/>
              <a:pathLst>
                <a:path w="4816592" h="933649">
                  <a:moveTo>
                    <a:pt x="0" y="0"/>
                  </a:moveTo>
                  <a:lnTo>
                    <a:pt x="4816592" y="0"/>
                  </a:lnTo>
                  <a:lnTo>
                    <a:pt x="4816592" y="933649"/>
                  </a:lnTo>
                  <a:lnTo>
                    <a:pt x="0" y="933649"/>
                  </a:lnTo>
                  <a:close/>
                </a:path>
              </a:pathLst>
            </a:custGeom>
            <a:solidFill>
              <a:srgbClr val="1C5739"/>
            </a:solidFill>
          </p:spPr>
        </p:sp>
        <p:sp>
          <p:nvSpPr>
            <p:cNvPr id="5" name="TextBox 5"/>
            <p:cNvSpPr txBox="1"/>
            <p:nvPr/>
          </p:nvSpPr>
          <p:spPr>
            <a:xfrm>
              <a:off x="0" y="-19050"/>
              <a:ext cx="4816593" cy="952699"/>
            </a:xfrm>
            <a:prstGeom prst="rect">
              <a:avLst/>
            </a:prstGeom>
          </p:spPr>
          <p:txBody>
            <a:bodyPr lIns="50800" tIns="50800" rIns="50800" bIns="50800" rtlCol="0" anchor="ctr"/>
            <a:lstStyle/>
            <a:p>
              <a:pPr algn="ctr">
                <a:lnSpc>
                  <a:spcPts val="2859"/>
                </a:lnSpc>
              </a:pPr>
              <a:r>
                <a:rPr lang="en-US" sz="2199">
                  <a:solidFill>
                    <a:srgbClr val="FFFFFF"/>
                  </a:solidFill>
                  <a:latin typeface="Open Sauce"/>
                  <a:ea typeface="Open Sauce"/>
                  <a:cs typeface="Open Sauce"/>
                  <a:sym typeface="Open Sauce"/>
                </a:rPr>
                <a:t>  </a:t>
              </a:r>
            </a:p>
          </p:txBody>
        </p:sp>
      </p:grpSp>
      <p:sp>
        <p:nvSpPr>
          <p:cNvPr id="6" name="Freeform 6"/>
          <p:cNvSpPr/>
          <p:nvPr/>
        </p:nvSpPr>
        <p:spPr>
          <a:xfrm>
            <a:off x="0" y="0"/>
            <a:ext cx="18288000" cy="3544949"/>
          </a:xfrm>
          <a:custGeom>
            <a:avLst/>
            <a:gdLst/>
            <a:ahLst/>
            <a:cxnLst/>
            <a:rect l="l" t="t" r="r" b="b"/>
            <a:pathLst>
              <a:path w="18288000" h="3544949">
                <a:moveTo>
                  <a:pt x="0" y="0"/>
                </a:moveTo>
                <a:lnTo>
                  <a:pt x="18288000" y="0"/>
                </a:lnTo>
                <a:lnTo>
                  <a:pt x="18288000" y="3544949"/>
                </a:lnTo>
                <a:lnTo>
                  <a:pt x="0" y="3544949"/>
                </a:lnTo>
                <a:lnTo>
                  <a:pt x="0" y="0"/>
                </a:lnTo>
                <a:close/>
              </a:path>
            </a:pathLst>
          </a:custGeom>
          <a:blipFill>
            <a:blip r:embed="rId3">
              <a:alphaModFix amt="18000"/>
            </a:blip>
            <a:stretch>
              <a:fillRect t="-103763" b="-140162"/>
            </a:stretch>
          </a:blipFill>
        </p:spPr>
      </p:sp>
      <p:sp>
        <p:nvSpPr>
          <p:cNvPr id="7" name="TextBox 7"/>
          <p:cNvSpPr txBox="1"/>
          <p:nvPr/>
        </p:nvSpPr>
        <p:spPr>
          <a:xfrm>
            <a:off x="4337707" y="752475"/>
            <a:ext cx="9515774"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INTRODUCTION</a:t>
            </a:r>
          </a:p>
        </p:txBody>
      </p:sp>
      <p:sp>
        <p:nvSpPr>
          <p:cNvPr id="8" name="TextBox 8"/>
          <p:cNvSpPr txBox="1"/>
          <p:nvPr/>
        </p:nvSpPr>
        <p:spPr>
          <a:xfrm>
            <a:off x="1203330" y="3747546"/>
            <a:ext cx="7024764" cy="5562600"/>
          </a:xfrm>
          <a:prstGeom prst="rect">
            <a:avLst/>
          </a:prstGeom>
        </p:spPr>
        <p:txBody>
          <a:bodyPr lIns="0" tIns="0" rIns="0" bIns="0" rtlCol="0" anchor="t">
            <a:spAutoFit/>
          </a:bodyPr>
          <a:lstStyle/>
          <a:p>
            <a:pPr marL="539749" lvl="1" indent="-269875" algn="l">
              <a:lnSpc>
                <a:spcPts val="3449"/>
              </a:lnSpc>
              <a:buFont typeface="Arial"/>
              <a:buChar char="•"/>
            </a:pPr>
            <a:r>
              <a:rPr lang="en-US" sz="2499" spc="244" dirty="0">
                <a:solidFill>
                  <a:srgbClr val="1C5739"/>
                </a:solidFill>
                <a:latin typeface="Open Sauce"/>
                <a:ea typeface="Open Sauce"/>
                <a:cs typeface="Open Sauce"/>
                <a:sym typeface="Open Sauce"/>
              </a:rPr>
              <a:t>Sri Lanka's diverse botanical landscape boasts a wide variety of plant species.</a:t>
            </a:r>
          </a:p>
          <a:p>
            <a:pPr algn="l">
              <a:lnSpc>
                <a:spcPts val="3449"/>
              </a:lnSpc>
            </a:pPr>
            <a:endParaRPr lang="en-US" sz="2499" spc="244" dirty="0">
              <a:solidFill>
                <a:srgbClr val="1C5739"/>
              </a:solidFill>
              <a:latin typeface="Open Sauce"/>
              <a:ea typeface="Open Sauce"/>
              <a:cs typeface="Open Sauce"/>
              <a:sym typeface="Open Sauce"/>
            </a:endParaRPr>
          </a:p>
          <a:p>
            <a:pPr marL="539749" lvl="1" indent="-269875" algn="l">
              <a:lnSpc>
                <a:spcPts val="3449"/>
              </a:lnSpc>
              <a:buFont typeface="Arial"/>
              <a:buChar char="•"/>
            </a:pPr>
            <a:r>
              <a:rPr lang="en-US" sz="2499" spc="244" dirty="0">
                <a:solidFill>
                  <a:srgbClr val="1C5739"/>
                </a:solidFill>
                <a:latin typeface="Open Sauce"/>
                <a:ea typeface="Open Sauce"/>
                <a:cs typeface="Open Sauce"/>
                <a:sym typeface="Open Sauce"/>
              </a:rPr>
              <a:t>Traditional plant identification methods struggle with the diversity of leaf shapes, sizes, and textures.</a:t>
            </a:r>
          </a:p>
          <a:p>
            <a:pPr algn="l">
              <a:lnSpc>
                <a:spcPts val="3449"/>
              </a:lnSpc>
            </a:pPr>
            <a:endParaRPr lang="en-US" sz="2499" spc="244" dirty="0">
              <a:solidFill>
                <a:srgbClr val="1C5739"/>
              </a:solidFill>
              <a:latin typeface="Open Sauce"/>
              <a:ea typeface="Open Sauce"/>
              <a:cs typeface="Open Sauce"/>
              <a:sym typeface="Open Sauce"/>
            </a:endParaRPr>
          </a:p>
          <a:p>
            <a:pPr marL="539749" lvl="1" indent="-269875" algn="l">
              <a:lnSpc>
                <a:spcPts val="3449"/>
              </a:lnSpc>
              <a:buFont typeface="Arial"/>
              <a:buChar char="•"/>
            </a:pPr>
            <a:r>
              <a:rPr lang="en-US" sz="2499" spc="244" dirty="0">
                <a:solidFill>
                  <a:srgbClr val="1C5739"/>
                </a:solidFill>
                <a:latin typeface="Open Sauce"/>
                <a:ea typeface="Open Sauce"/>
                <a:cs typeface="Open Sauce"/>
                <a:sym typeface="Open Sauce"/>
              </a:rPr>
              <a:t>Manual methods limit scalability for comprehensive botanical studies and conservation efforts</a:t>
            </a:r>
          </a:p>
          <a:p>
            <a:pPr algn="l">
              <a:lnSpc>
                <a:spcPts val="3449"/>
              </a:lnSpc>
            </a:pPr>
            <a:endParaRPr lang="en-US" sz="2499" spc="244" dirty="0">
              <a:solidFill>
                <a:srgbClr val="1C5739"/>
              </a:solidFill>
              <a:latin typeface="Open Sauce"/>
              <a:ea typeface="Open Sauce"/>
              <a:cs typeface="Open Sauce"/>
              <a:sym typeface="Open Sauce"/>
            </a:endParaRPr>
          </a:p>
        </p:txBody>
      </p:sp>
      <p:grpSp>
        <p:nvGrpSpPr>
          <p:cNvPr id="9" name="Group 9"/>
          <p:cNvGrpSpPr/>
          <p:nvPr/>
        </p:nvGrpSpPr>
        <p:grpSpPr>
          <a:xfrm>
            <a:off x="8526127" y="3795171"/>
            <a:ext cx="47625" cy="6018584"/>
            <a:chOff x="0" y="0"/>
            <a:chExt cx="12543" cy="1585142"/>
          </a:xfrm>
        </p:grpSpPr>
        <p:sp>
          <p:nvSpPr>
            <p:cNvPr id="10" name="Freeform 10"/>
            <p:cNvSpPr/>
            <p:nvPr/>
          </p:nvSpPr>
          <p:spPr>
            <a:xfrm>
              <a:off x="0" y="0"/>
              <a:ext cx="12543" cy="1585142"/>
            </a:xfrm>
            <a:custGeom>
              <a:avLst/>
              <a:gdLst/>
              <a:ahLst/>
              <a:cxnLst/>
              <a:rect l="l" t="t" r="r" b="b"/>
              <a:pathLst>
                <a:path w="12543" h="1585142">
                  <a:moveTo>
                    <a:pt x="0" y="0"/>
                  </a:moveTo>
                  <a:lnTo>
                    <a:pt x="12543" y="0"/>
                  </a:lnTo>
                  <a:lnTo>
                    <a:pt x="12543" y="1585142"/>
                  </a:lnTo>
                  <a:lnTo>
                    <a:pt x="0" y="1585142"/>
                  </a:lnTo>
                  <a:close/>
                </a:path>
              </a:pathLst>
            </a:custGeom>
            <a:solidFill>
              <a:srgbClr val="1C5739"/>
            </a:solidFill>
          </p:spPr>
        </p:sp>
        <p:sp>
          <p:nvSpPr>
            <p:cNvPr id="11" name="TextBox 11"/>
            <p:cNvSpPr txBox="1"/>
            <p:nvPr/>
          </p:nvSpPr>
          <p:spPr>
            <a:xfrm>
              <a:off x="0" y="-19050"/>
              <a:ext cx="12543" cy="1604192"/>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8681136" y="3795171"/>
            <a:ext cx="828917" cy="714526"/>
          </a:xfrm>
          <a:custGeom>
            <a:avLst/>
            <a:gdLst/>
            <a:ahLst/>
            <a:cxnLst/>
            <a:rect l="l" t="t" r="r" b="b"/>
            <a:pathLst>
              <a:path w="828917" h="714526">
                <a:moveTo>
                  <a:pt x="0" y="0"/>
                </a:moveTo>
                <a:lnTo>
                  <a:pt x="828916" y="0"/>
                </a:lnTo>
                <a:lnTo>
                  <a:pt x="828916" y="714527"/>
                </a:lnTo>
                <a:lnTo>
                  <a:pt x="0" y="71452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Freeform 13"/>
          <p:cNvSpPr/>
          <p:nvPr/>
        </p:nvSpPr>
        <p:spPr>
          <a:xfrm>
            <a:off x="343170" y="3795171"/>
            <a:ext cx="860160" cy="825857"/>
          </a:xfrm>
          <a:custGeom>
            <a:avLst/>
            <a:gdLst/>
            <a:ahLst/>
            <a:cxnLst/>
            <a:rect l="l" t="t" r="r" b="b"/>
            <a:pathLst>
              <a:path w="860160" h="825857">
                <a:moveTo>
                  <a:pt x="0" y="0"/>
                </a:moveTo>
                <a:lnTo>
                  <a:pt x="860160" y="0"/>
                </a:lnTo>
                <a:lnTo>
                  <a:pt x="860160" y="825857"/>
                </a:lnTo>
                <a:lnTo>
                  <a:pt x="0" y="82585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TextBox 14"/>
          <p:cNvSpPr txBox="1"/>
          <p:nvPr/>
        </p:nvSpPr>
        <p:spPr>
          <a:xfrm>
            <a:off x="9510052" y="3747546"/>
            <a:ext cx="8305558" cy="7705725"/>
          </a:xfrm>
          <a:prstGeom prst="rect">
            <a:avLst/>
          </a:prstGeom>
        </p:spPr>
        <p:txBody>
          <a:bodyPr lIns="0" tIns="0" rIns="0" bIns="0" rtlCol="0" anchor="t">
            <a:spAutoFit/>
          </a:bodyPr>
          <a:lstStyle/>
          <a:p>
            <a:pPr algn="l">
              <a:lnSpc>
                <a:spcPts val="3449"/>
              </a:lnSpc>
            </a:pPr>
            <a:r>
              <a:rPr lang="en-US" sz="2499" b="1" spc="244">
                <a:solidFill>
                  <a:srgbClr val="1C5739"/>
                </a:solidFill>
                <a:latin typeface="Open Sauce Bold"/>
                <a:ea typeface="Open Sauce Bold"/>
                <a:cs typeface="Open Sauce Bold"/>
                <a:sym typeface="Open Sauce Bold"/>
              </a:rPr>
              <a:t>Technological Approach and Tools:</a:t>
            </a:r>
          </a:p>
          <a:p>
            <a:pPr algn="l">
              <a:lnSpc>
                <a:spcPts val="3449"/>
              </a:lnSpc>
            </a:pPr>
            <a:endParaRPr lang="en-US" sz="2499" b="1" spc="244">
              <a:solidFill>
                <a:srgbClr val="1C5739"/>
              </a:solidFill>
              <a:latin typeface="Open Sauce Bold"/>
              <a:ea typeface="Open Sauce Bold"/>
              <a:cs typeface="Open Sauce Bold"/>
              <a:sym typeface="Open Sauce Bold"/>
            </a:endParaRPr>
          </a:p>
          <a:p>
            <a:pPr algn="l">
              <a:lnSpc>
                <a:spcPts val="3449"/>
              </a:lnSpc>
            </a:pPr>
            <a:r>
              <a:rPr lang="en-US" sz="2499" b="1" spc="244">
                <a:solidFill>
                  <a:srgbClr val="1C5739"/>
                </a:solidFill>
                <a:latin typeface="Open Sauce Bold"/>
                <a:ea typeface="Open Sauce Bold"/>
                <a:cs typeface="Open Sauce Bold"/>
                <a:sym typeface="Open Sauce Bold"/>
              </a:rPr>
              <a:t>Approach:</a:t>
            </a:r>
          </a:p>
          <a:p>
            <a:pPr algn="l">
              <a:lnSpc>
                <a:spcPts val="3449"/>
              </a:lnSpc>
            </a:pPr>
            <a:r>
              <a:rPr lang="en-US" sz="2499" spc="244">
                <a:solidFill>
                  <a:srgbClr val="1C5739"/>
                </a:solidFill>
                <a:latin typeface="Open Sauce"/>
                <a:ea typeface="Open Sauce"/>
                <a:cs typeface="Open Sauce"/>
                <a:sym typeface="Open Sauce"/>
              </a:rPr>
              <a:t>Deep Learning techniques for leaf detection.</a:t>
            </a:r>
          </a:p>
          <a:p>
            <a:pPr algn="l">
              <a:lnSpc>
                <a:spcPts val="3449"/>
              </a:lnSpc>
            </a:pPr>
            <a:endParaRPr lang="en-US" sz="2499" spc="244">
              <a:solidFill>
                <a:srgbClr val="1C5739"/>
              </a:solidFill>
              <a:latin typeface="Open Sauce"/>
              <a:ea typeface="Open Sauce"/>
              <a:cs typeface="Open Sauce"/>
              <a:sym typeface="Open Sauce"/>
            </a:endParaRPr>
          </a:p>
          <a:p>
            <a:pPr algn="l">
              <a:lnSpc>
                <a:spcPts val="3449"/>
              </a:lnSpc>
            </a:pPr>
            <a:r>
              <a:rPr lang="en-US" sz="2499" b="1" spc="244">
                <a:solidFill>
                  <a:srgbClr val="1C5739"/>
                </a:solidFill>
                <a:latin typeface="Open Sauce Bold"/>
                <a:ea typeface="Open Sauce Bold"/>
                <a:cs typeface="Open Sauce Bold"/>
                <a:sym typeface="Open Sauce Bold"/>
              </a:rPr>
              <a:t>Tools:</a:t>
            </a:r>
          </a:p>
          <a:p>
            <a:pPr algn="l">
              <a:lnSpc>
                <a:spcPts val="3449"/>
              </a:lnSpc>
            </a:pPr>
            <a:r>
              <a:rPr lang="en-US" sz="2499" spc="244">
                <a:solidFill>
                  <a:srgbClr val="1C5739"/>
                </a:solidFill>
                <a:latin typeface="Open Sauce"/>
                <a:ea typeface="Open Sauce"/>
                <a:cs typeface="Open Sauce"/>
                <a:sym typeface="Open Sauce"/>
              </a:rPr>
              <a:t>Image Pre-processing: Resizing, normalization, augmentation.</a:t>
            </a:r>
          </a:p>
          <a:p>
            <a:pPr algn="l">
              <a:lnSpc>
                <a:spcPts val="3449"/>
              </a:lnSpc>
            </a:pPr>
            <a:endParaRPr lang="en-US" sz="2499" spc="244">
              <a:solidFill>
                <a:srgbClr val="1C5739"/>
              </a:solidFill>
              <a:latin typeface="Open Sauce"/>
              <a:ea typeface="Open Sauce"/>
              <a:cs typeface="Open Sauce"/>
              <a:sym typeface="Open Sauce"/>
            </a:endParaRPr>
          </a:p>
          <a:p>
            <a:pPr algn="l">
              <a:lnSpc>
                <a:spcPts val="3449"/>
              </a:lnSpc>
            </a:pPr>
            <a:r>
              <a:rPr lang="en-US" sz="2499" b="1" spc="244">
                <a:solidFill>
                  <a:srgbClr val="1C5739"/>
                </a:solidFill>
                <a:latin typeface="Open Sauce Bold"/>
                <a:ea typeface="Open Sauce Bold"/>
                <a:cs typeface="Open Sauce Bold"/>
                <a:sym typeface="Open Sauce Bold"/>
              </a:rPr>
              <a:t>Models:</a:t>
            </a:r>
          </a:p>
          <a:p>
            <a:pPr algn="l">
              <a:lnSpc>
                <a:spcPts val="3449"/>
              </a:lnSpc>
            </a:pPr>
            <a:r>
              <a:rPr lang="en-US" sz="2499" spc="244">
                <a:solidFill>
                  <a:srgbClr val="1C5739"/>
                </a:solidFill>
                <a:latin typeface="Open Sauce"/>
                <a:ea typeface="Open Sauce"/>
                <a:cs typeface="Open Sauce"/>
                <a:sym typeface="Open Sauce"/>
              </a:rPr>
              <a:t>MobileNetv2 for object detection .</a:t>
            </a:r>
          </a:p>
          <a:p>
            <a:pPr algn="l">
              <a:lnSpc>
                <a:spcPts val="3449"/>
              </a:lnSpc>
            </a:pPr>
            <a:endParaRPr lang="en-US" sz="2499" spc="244">
              <a:solidFill>
                <a:srgbClr val="1C5739"/>
              </a:solidFill>
              <a:latin typeface="Open Sauce"/>
              <a:ea typeface="Open Sauce"/>
              <a:cs typeface="Open Sauce"/>
              <a:sym typeface="Open Sauce"/>
            </a:endParaRPr>
          </a:p>
          <a:p>
            <a:pPr algn="l">
              <a:lnSpc>
                <a:spcPts val="3449"/>
              </a:lnSpc>
            </a:pPr>
            <a:endParaRPr lang="en-US" sz="2499" spc="244">
              <a:solidFill>
                <a:srgbClr val="1C5739"/>
              </a:solidFill>
              <a:latin typeface="Open Sauce"/>
              <a:ea typeface="Open Sauce"/>
              <a:cs typeface="Open Sauce"/>
              <a:sym typeface="Open Sauce"/>
            </a:endParaRPr>
          </a:p>
          <a:p>
            <a:pPr algn="l">
              <a:lnSpc>
                <a:spcPts val="3449"/>
              </a:lnSpc>
            </a:pPr>
            <a:endParaRPr lang="en-US" sz="2499" spc="244">
              <a:solidFill>
                <a:srgbClr val="1C5739"/>
              </a:solidFill>
              <a:latin typeface="Open Sauce"/>
              <a:ea typeface="Open Sauce"/>
              <a:cs typeface="Open Sauce"/>
              <a:sym typeface="Open Sauce"/>
            </a:endParaRPr>
          </a:p>
          <a:p>
            <a:pPr algn="l">
              <a:lnSpc>
                <a:spcPts val="3449"/>
              </a:lnSpc>
            </a:pPr>
            <a:endParaRPr lang="en-US" sz="2499" spc="244">
              <a:solidFill>
                <a:srgbClr val="1C5739"/>
              </a:solidFill>
              <a:latin typeface="Open Sauce"/>
              <a:ea typeface="Open Sauce"/>
              <a:cs typeface="Open Sauce"/>
              <a:sym typeface="Open Sauce"/>
            </a:endParaRPr>
          </a:p>
          <a:p>
            <a:pPr algn="l">
              <a:lnSpc>
                <a:spcPts val="3449"/>
              </a:lnSpc>
            </a:pPr>
            <a:endParaRPr lang="en-US" sz="2499" spc="244">
              <a:solidFill>
                <a:srgbClr val="1C5739"/>
              </a:solidFill>
              <a:latin typeface="Open Sauce"/>
              <a:ea typeface="Open Sauce"/>
              <a:cs typeface="Open Sauce"/>
              <a:sym typeface="Open Sauce"/>
            </a:endParaRPr>
          </a:p>
          <a:p>
            <a:pPr algn="l">
              <a:lnSpc>
                <a:spcPts val="3449"/>
              </a:lnSpc>
            </a:pPr>
            <a:endParaRPr lang="en-US" sz="2499" spc="244">
              <a:solidFill>
                <a:srgbClr val="1C5739"/>
              </a:solidFill>
              <a:latin typeface="Open Sauce"/>
              <a:ea typeface="Open Sauce"/>
              <a:cs typeface="Open Sauce"/>
              <a:sym typeface="Open Sauce"/>
            </a:endParaRPr>
          </a:p>
          <a:p>
            <a:pPr algn="l">
              <a:lnSpc>
                <a:spcPts val="3449"/>
              </a:lnSpc>
            </a:pPr>
            <a:endParaRPr lang="en-US" sz="2499" spc="244">
              <a:solidFill>
                <a:srgbClr val="1C5739"/>
              </a:solidFill>
              <a:latin typeface="Open Sauce"/>
              <a:ea typeface="Open Sauce"/>
              <a:cs typeface="Open Sauce"/>
              <a:sym typeface="Open Sau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8843228" y="6589738"/>
            <a:ext cx="8872857" cy="1590179"/>
          </a:xfrm>
          <a:prstGeom prst="rect">
            <a:avLst/>
          </a:prstGeom>
        </p:spPr>
        <p:txBody>
          <a:bodyPr lIns="0" tIns="0" rIns="0" bIns="0" rtlCol="0" anchor="t">
            <a:spAutoFit/>
          </a:bodyPr>
          <a:lstStyle/>
          <a:p>
            <a:pPr marL="643795" lvl="3">
              <a:lnSpc>
                <a:spcPts val="2930"/>
              </a:lnSpc>
              <a:spcBef>
                <a:spcPct val="0"/>
              </a:spcBef>
            </a:pPr>
            <a:r>
              <a:rPr lang="en-US" sz="2499" spc="244" dirty="0" smtClean="0">
                <a:solidFill>
                  <a:srgbClr val="1C5739"/>
                </a:solidFill>
                <a:latin typeface="Open Sauce"/>
                <a:ea typeface="Open Sauce"/>
                <a:cs typeface="Open Sauce"/>
                <a:sym typeface="Canva Sans"/>
              </a:rPr>
              <a:t>How </a:t>
            </a:r>
            <a:r>
              <a:rPr lang="en-US" sz="2499" spc="244" dirty="0">
                <a:solidFill>
                  <a:srgbClr val="1C5739"/>
                </a:solidFill>
                <a:latin typeface="Open Sauce"/>
                <a:ea typeface="Open Sauce"/>
                <a:cs typeface="Open Sauce"/>
                <a:sym typeface="Canva Sans"/>
              </a:rPr>
              <a:t>can deep learning distinguish between visually similar leaf species for accurate identification?</a:t>
            </a:r>
          </a:p>
          <a:p>
            <a:pPr algn="l">
              <a:lnSpc>
                <a:spcPts val="3654"/>
              </a:lnSpc>
            </a:pPr>
            <a:endParaRPr lang="en-US" sz="2506" dirty="0">
              <a:solidFill>
                <a:srgbClr val="303841"/>
              </a:solidFill>
              <a:latin typeface="Canva Sans"/>
              <a:ea typeface="Canva Sans"/>
              <a:cs typeface="Canva Sans"/>
              <a:sym typeface="Canva Sans"/>
            </a:endParaRPr>
          </a:p>
        </p:txBody>
      </p:sp>
      <p:sp>
        <p:nvSpPr>
          <p:cNvPr id="3" name="Freeform 3"/>
          <p:cNvSpPr/>
          <p:nvPr/>
        </p:nvSpPr>
        <p:spPr>
          <a:xfrm>
            <a:off x="0" y="1801764"/>
            <a:ext cx="8770898" cy="8485236"/>
          </a:xfrm>
          <a:custGeom>
            <a:avLst/>
            <a:gdLst/>
            <a:ahLst/>
            <a:cxnLst/>
            <a:rect l="l" t="t" r="r" b="b"/>
            <a:pathLst>
              <a:path w="8770898" h="8485236">
                <a:moveTo>
                  <a:pt x="0" y="0"/>
                </a:moveTo>
                <a:lnTo>
                  <a:pt x="8770898" y="0"/>
                </a:lnTo>
                <a:lnTo>
                  <a:pt x="8770898" y="8485236"/>
                </a:lnTo>
                <a:lnTo>
                  <a:pt x="0" y="8485236"/>
                </a:lnTo>
                <a:lnTo>
                  <a:pt x="0" y="0"/>
                </a:lnTo>
                <a:close/>
              </a:path>
            </a:pathLst>
          </a:custGeom>
          <a:blipFill>
            <a:blip r:embed="rId2"/>
            <a:stretch>
              <a:fillRect l="-1384" t="-6229" r="-1384"/>
            </a:stretch>
          </a:blipFill>
        </p:spPr>
      </p:sp>
      <p:grpSp>
        <p:nvGrpSpPr>
          <p:cNvPr id="4" name="Group 4"/>
          <p:cNvGrpSpPr/>
          <p:nvPr/>
        </p:nvGrpSpPr>
        <p:grpSpPr>
          <a:xfrm rot="-5400000">
            <a:off x="8243118" y="-8243118"/>
            <a:ext cx="1801764" cy="18288000"/>
            <a:chOff x="0" y="0"/>
            <a:chExt cx="474539" cy="4816593"/>
          </a:xfrm>
        </p:grpSpPr>
        <p:sp>
          <p:nvSpPr>
            <p:cNvPr id="5" name="Freeform 5"/>
            <p:cNvSpPr/>
            <p:nvPr/>
          </p:nvSpPr>
          <p:spPr>
            <a:xfrm>
              <a:off x="0" y="0"/>
              <a:ext cx="474539" cy="4816592"/>
            </a:xfrm>
            <a:custGeom>
              <a:avLst/>
              <a:gdLst/>
              <a:ahLst/>
              <a:cxnLst/>
              <a:rect l="l" t="t" r="r" b="b"/>
              <a:pathLst>
                <a:path w="474539" h="4816592">
                  <a:moveTo>
                    <a:pt x="0" y="0"/>
                  </a:moveTo>
                  <a:lnTo>
                    <a:pt x="474539" y="0"/>
                  </a:lnTo>
                  <a:lnTo>
                    <a:pt x="474539" y="4816592"/>
                  </a:lnTo>
                  <a:lnTo>
                    <a:pt x="0" y="4816592"/>
                  </a:lnTo>
                  <a:close/>
                </a:path>
              </a:pathLst>
            </a:custGeom>
            <a:solidFill>
              <a:srgbClr val="1C5739"/>
            </a:solidFill>
          </p:spPr>
        </p:sp>
        <p:sp>
          <p:nvSpPr>
            <p:cNvPr id="6" name="TextBox 6"/>
            <p:cNvSpPr txBox="1"/>
            <p:nvPr/>
          </p:nvSpPr>
          <p:spPr>
            <a:xfrm>
              <a:off x="0" y="-19050"/>
              <a:ext cx="474539" cy="4835643"/>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3322355" y="117404"/>
            <a:ext cx="12605551"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RESEARCH PROBLEM</a:t>
            </a:r>
          </a:p>
        </p:txBody>
      </p:sp>
      <p:sp>
        <p:nvSpPr>
          <p:cNvPr id="8" name="TextBox 8"/>
          <p:cNvSpPr txBox="1"/>
          <p:nvPr/>
        </p:nvSpPr>
        <p:spPr>
          <a:xfrm>
            <a:off x="8848308" y="2278845"/>
            <a:ext cx="3295846" cy="536420"/>
          </a:xfrm>
          <a:prstGeom prst="rect">
            <a:avLst/>
          </a:prstGeom>
        </p:spPr>
        <p:txBody>
          <a:bodyPr lIns="0" tIns="0" rIns="0" bIns="0" rtlCol="0" anchor="t">
            <a:spAutoFit/>
          </a:bodyPr>
          <a:lstStyle/>
          <a:p>
            <a:pPr algn="ctr">
              <a:lnSpc>
                <a:spcPts val="4417"/>
              </a:lnSpc>
              <a:spcBef>
                <a:spcPct val="0"/>
              </a:spcBef>
            </a:pPr>
            <a:r>
              <a:rPr lang="en-US" sz="3201" b="1" spc="313" dirty="0">
                <a:solidFill>
                  <a:srgbClr val="000000"/>
                </a:solidFill>
                <a:latin typeface="Open Sauce Bold"/>
                <a:ea typeface="Open Sauce Bold"/>
                <a:cs typeface="Open Sauce Bold"/>
                <a:sym typeface="Open Sauce Bold"/>
              </a:rPr>
              <a:t>Motivation</a:t>
            </a:r>
          </a:p>
        </p:txBody>
      </p:sp>
      <p:sp>
        <p:nvSpPr>
          <p:cNvPr id="9" name="TextBox 9"/>
          <p:cNvSpPr txBox="1"/>
          <p:nvPr/>
        </p:nvSpPr>
        <p:spPr>
          <a:xfrm>
            <a:off x="8770898" y="5776172"/>
            <a:ext cx="5902030" cy="536420"/>
          </a:xfrm>
          <a:prstGeom prst="rect">
            <a:avLst/>
          </a:prstGeom>
        </p:spPr>
        <p:txBody>
          <a:bodyPr lIns="0" tIns="0" rIns="0" bIns="0" rtlCol="0" anchor="t">
            <a:spAutoFit/>
          </a:bodyPr>
          <a:lstStyle/>
          <a:p>
            <a:pPr algn="ctr">
              <a:lnSpc>
                <a:spcPts val="4417"/>
              </a:lnSpc>
              <a:spcBef>
                <a:spcPct val="0"/>
              </a:spcBef>
            </a:pPr>
            <a:r>
              <a:rPr lang="en-US" sz="3201" b="1" spc="313" dirty="0">
                <a:solidFill>
                  <a:srgbClr val="000000"/>
                </a:solidFill>
                <a:latin typeface="Open Sauce Bold"/>
                <a:ea typeface="Open Sauce Bold"/>
                <a:cs typeface="Open Sauce Bold"/>
                <a:sym typeface="Open Sauce Bold"/>
              </a:rPr>
              <a:t>Research Questions</a:t>
            </a:r>
          </a:p>
        </p:txBody>
      </p:sp>
      <p:sp>
        <p:nvSpPr>
          <p:cNvPr id="10" name="TextBox 10"/>
          <p:cNvSpPr txBox="1"/>
          <p:nvPr/>
        </p:nvSpPr>
        <p:spPr>
          <a:xfrm>
            <a:off x="9372600" y="3164904"/>
            <a:ext cx="9144000" cy="2231380"/>
          </a:xfrm>
          <a:prstGeom prst="rect">
            <a:avLst/>
          </a:prstGeom>
        </p:spPr>
        <p:txBody>
          <a:bodyPr lIns="0" tIns="0" rIns="0" bIns="0" rtlCol="0" anchor="t">
            <a:spAutoFit/>
          </a:bodyPr>
          <a:lstStyle/>
          <a:p>
            <a:pPr algn="l">
              <a:lnSpc>
                <a:spcPts val="2930"/>
              </a:lnSpc>
              <a:spcBef>
                <a:spcPct val="0"/>
              </a:spcBef>
            </a:pPr>
            <a:r>
              <a:rPr lang="en-US" sz="2499" spc="244" dirty="0">
                <a:solidFill>
                  <a:srgbClr val="1C5739"/>
                </a:solidFill>
                <a:latin typeface="Open Sauce"/>
                <a:ea typeface="Open Sauce"/>
                <a:cs typeface="Open Sauce"/>
                <a:sym typeface="Canva Sans"/>
              </a:rPr>
              <a:t>Sri Lanka’s diverse plant species require scalable and accurate identification methods. Traditional approaches struggle with leaf variations and lack automation, motivating the use of deep learning for better efficiency and precision.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795752" y="5969517"/>
            <a:ext cx="8872857" cy="3939796"/>
          </a:xfrm>
          <a:prstGeom prst="rect">
            <a:avLst/>
          </a:prstGeom>
        </p:spPr>
        <p:txBody>
          <a:bodyPr lIns="0" tIns="0" rIns="0" bIns="0" rtlCol="0" anchor="t">
            <a:spAutoFit/>
          </a:bodyPr>
          <a:lstStyle/>
          <a:p>
            <a:pPr algn="just">
              <a:lnSpc>
                <a:spcPts val="3910"/>
              </a:lnSpc>
            </a:pPr>
            <a:r>
              <a:rPr lang="en-US" sz="2499" spc="244" dirty="0">
                <a:solidFill>
                  <a:srgbClr val="1C5739"/>
                </a:solidFill>
                <a:latin typeface="Open Sauce"/>
                <a:ea typeface="Open Sauce"/>
                <a:cs typeface="Open Sauce"/>
                <a:sym typeface="Canva Sans"/>
              </a:rPr>
              <a:t>•Detect  plants by leaf characteristics</a:t>
            </a:r>
            <a:r>
              <a:rPr lang="en-US" sz="2499" spc="244" dirty="0">
                <a:solidFill>
                  <a:srgbClr val="1C5739"/>
                </a:solidFill>
                <a:latin typeface="Open Sauce"/>
                <a:ea typeface="Open Sauce"/>
                <a:cs typeface="Open Sauce"/>
                <a:sym typeface="Canva Sans"/>
              </a:rPr>
              <a:t>.</a:t>
            </a:r>
            <a:endParaRPr lang="en-US" sz="2499" spc="244" dirty="0">
              <a:solidFill>
                <a:srgbClr val="1C5739"/>
              </a:solidFill>
              <a:latin typeface="Open Sauce"/>
              <a:ea typeface="Open Sauce"/>
              <a:cs typeface="Open Sauce"/>
              <a:sym typeface="Canva Sans"/>
            </a:endParaRPr>
          </a:p>
          <a:p>
            <a:pPr algn="just">
              <a:lnSpc>
                <a:spcPts val="3910"/>
              </a:lnSpc>
            </a:pPr>
            <a:r>
              <a:rPr lang="en-US" sz="2499" spc="244" dirty="0">
                <a:solidFill>
                  <a:srgbClr val="1C5739"/>
                </a:solidFill>
                <a:latin typeface="Open Sauce"/>
                <a:ea typeface="Open Sauce"/>
                <a:cs typeface="Open Sauce"/>
                <a:sym typeface="Canva Sans"/>
              </a:rPr>
              <a:t>•Create a database of Sri Lankan plant species</a:t>
            </a:r>
            <a:r>
              <a:rPr lang="en-US" sz="2499" spc="244" dirty="0">
                <a:solidFill>
                  <a:srgbClr val="1C5739"/>
                </a:solidFill>
                <a:latin typeface="Open Sauce"/>
                <a:ea typeface="Open Sauce"/>
                <a:cs typeface="Open Sauce"/>
                <a:sym typeface="Canva Sans"/>
              </a:rPr>
              <a:t>.</a:t>
            </a:r>
            <a:endParaRPr lang="en-US" sz="2499" spc="244" dirty="0">
              <a:solidFill>
                <a:srgbClr val="1C5739"/>
              </a:solidFill>
              <a:latin typeface="Open Sauce"/>
              <a:ea typeface="Open Sauce"/>
              <a:cs typeface="Open Sauce"/>
              <a:sym typeface="Canva Sans"/>
            </a:endParaRPr>
          </a:p>
          <a:p>
            <a:pPr algn="just">
              <a:lnSpc>
                <a:spcPts val="3910"/>
              </a:lnSpc>
            </a:pPr>
            <a:r>
              <a:rPr lang="en-US" sz="2499" spc="244" dirty="0">
                <a:solidFill>
                  <a:srgbClr val="1C5739"/>
                </a:solidFill>
                <a:latin typeface="Open Sauce"/>
                <a:ea typeface="Open Sauce"/>
                <a:cs typeface="Open Sauce"/>
                <a:sym typeface="Canva Sans"/>
              </a:rPr>
              <a:t>•Support agricultural and ecological research</a:t>
            </a:r>
            <a:r>
              <a:rPr lang="en-US" sz="2499" spc="244" dirty="0">
                <a:solidFill>
                  <a:srgbClr val="1C5739"/>
                </a:solidFill>
                <a:latin typeface="Open Sauce"/>
                <a:ea typeface="Open Sauce"/>
                <a:cs typeface="Open Sauce"/>
                <a:sym typeface="Canva Sans"/>
              </a:rPr>
              <a:t>.</a:t>
            </a:r>
            <a:endParaRPr lang="en-US" sz="2499" spc="244" dirty="0">
              <a:solidFill>
                <a:srgbClr val="1C5739"/>
              </a:solidFill>
              <a:latin typeface="Open Sauce"/>
              <a:ea typeface="Open Sauce"/>
              <a:cs typeface="Open Sauce"/>
              <a:sym typeface="Canva Sans"/>
            </a:endParaRPr>
          </a:p>
          <a:p>
            <a:pPr algn="just">
              <a:lnSpc>
                <a:spcPts val="3910"/>
              </a:lnSpc>
            </a:pPr>
            <a:r>
              <a:rPr lang="en-US" sz="2499" spc="244" dirty="0">
                <a:solidFill>
                  <a:srgbClr val="1C5739"/>
                </a:solidFill>
                <a:latin typeface="Open Sauce"/>
                <a:ea typeface="Open Sauce"/>
                <a:cs typeface="Open Sauce"/>
                <a:sym typeface="Canva Sans"/>
              </a:rPr>
              <a:t>•Promote awareness and education about plant diversity</a:t>
            </a:r>
            <a:r>
              <a:rPr lang="en-US" sz="2499" spc="244" dirty="0">
                <a:solidFill>
                  <a:srgbClr val="1C5739"/>
                </a:solidFill>
                <a:latin typeface="Open Sauce"/>
                <a:ea typeface="Open Sauce"/>
                <a:cs typeface="Open Sauce"/>
                <a:sym typeface="Canva Sans"/>
              </a:rPr>
              <a:t>.</a:t>
            </a:r>
            <a:endParaRPr lang="en-US" sz="2499" spc="244" dirty="0">
              <a:solidFill>
                <a:srgbClr val="1C5739"/>
              </a:solidFill>
              <a:latin typeface="Open Sauce"/>
              <a:ea typeface="Open Sauce"/>
              <a:cs typeface="Open Sauce"/>
              <a:sym typeface="Canva Sans"/>
            </a:endParaRPr>
          </a:p>
          <a:p>
            <a:pPr algn="just">
              <a:lnSpc>
                <a:spcPts val="3910"/>
              </a:lnSpc>
            </a:pPr>
            <a:r>
              <a:rPr lang="en-US" sz="2499" spc="244" dirty="0">
                <a:solidFill>
                  <a:srgbClr val="1C5739"/>
                </a:solidFill>
                <a:latin typeface="Open Sauce"/>
                <a:ea typeface="Open Sauce"/>
                <a:cs typeface="Open Sauce"/>
                <a:sym typeface="Canva Sans"/>
              </a:rPr>
              <a:t>•Facilitate collaboration and knowledge sharing.</a:t>
            </a:r>
          </a:p>
          <a:p>
            <a:pPr algn="l">
              <a:lnSpc>
                <a:spcPts val="3654"/>
              </a:lnSpc>
            </a:pPr>
            <a:endParaRPr lang="en-US" sz="2506" dirty="0">
              <a:solidFill>
                <a:srgbClr val="303841"/>
              </a:solidFill>
              <a:latin typeface="Canva Sans"/>
              <a:ea typeface="Canva Sans"/>
              <a:cs typeface="Canva Sans"/>
              <a:sym typeface="Canva Sans"/>
            </a:endParaRPr>
          </a:p>
        </p:txBody>
      </p:sp>
      <p:sp>
        <p:nvSpPr>
          <p:cNvPr id="3" name="Freeform 3"/>
          <p:cNvSpPr/>
          <p:nvPr/>
        </p:nvSpPr>
        <p:spPr>
          <a:xfrm>
            <a:off x="9939752" y="1801764"/>
            <a:ext cx="8348248" cy="8485236"/>
          </a:xfrm>
          <a:custGeom>
            <a:avLst/>
            <a:gdLst/>
            <a:ahLst/>
            <a:cxnLst/>
            <a:rect l="l" t="t" r="r" b="b"/>
            <a:pathLst>
              <a:path w="8348248" h="8485236">
                <a:moveTo>
                  <a:pt x="0" y="0"/>
                </a:moveTo>
                <a:lnTo>
                  <a:pt x="8348248" y="0"/>
                </a:lnTo>
                <a:lnTo>
                  <a:pt x="8348248" y="8485236"/>
                </a:lnTo>
                <a:lnTo>
                  <a:pt x="0" y="8485236"/>
                </a:lnTo>
                <a:lnTo>
                  <a:pt x="0" y="0"/>
                </a:lnTo>
                <a:close/>
              </a:path>
            </a:pathLst>
          </a:custGeom>
          <a:blipFill>
            <a:blip r:embed="rId2"/>
            <a:stretch>
              <a:fillRect l="-1455" t="-6229" r="-6517"/>
            </a:stretch>
          </a:blipFill>
        </p:spPr>
      </p:sp>
      <p:grpSp>
        <p:nvGrpSpPr>
          <p:cNvPr id="4" name="Group 4"/>
          <p:cNvGrpSpPr/>
          <p:nvPr/>
        </p:nvGrpSpPr>
        <p:grpSpPr>
          <a:xfrm rot="-5400000">
            <a:off x="8243118" y="-8243118"/>
            <a:ext cx="1801764" cy="18288000"/>
            <a:chOff x="0" y="0"/>
            <a:chExt cx="474539" cy="4816593"/>
          </a:xfrm>
        </p:grpSpPr>
        <p:sp>
          <p:nvSpPr>
            <p:cNvPr id="5" name="Freeform 5"/>
            <p:cNvSpPr/>
            <p:nvPr/>
          </p:nvSpPr>
          <p:spPr>
            <a:xfrm>
              <a:off x="0" y="0"/>
              <a:ext cx="474539" cy="4816592"/>
            </a:xfrm>
            <a:custGeom>
              <a:avLst/>
              <a:gdLst/>
              <a:ahLst/>
              <a:cxnLst/>
              <a:rect l="l" t="t" r="r" b="b"/>
              <a:pathLst>
                <a:path w="474539" h="4816592">
                  <a:moveTo>
                    <a:pt x="0" y="0"/>
                  </a:moveTo>
                  <a:lnTo>
                    <a:pt x="474539" y="0"/>
                  </a:lnTo>
                  <a:lnTo>
                    <a:pt x="474539" y="4816592"/>
                  </a:lnTo>
                  <a:lnTo>
                    <a:pt x="0" y="4816592"/>
                  </a:lnTo>
                  <a:close/>
                </a:path>
              </a:pathLst>
            </a:custGeom>
            <a:solidFill>
              <a:srgbClr val="1C5739"/>
            </a:solidFill>
          </p:spPr>
        </p:sp>
        <p:sp>
          <p:nvSpPr>
            <p:cNvPr id="6" name="TextBox 6"/>
            <p:cNvSpPr txBox="1"/>
            <p:nvPr/>
          </p:nvSpPr>
          <p:spPr>
            <a:xfrm>
              <a:off x="0" y="-19050"/>
              <a:ext cx="474539" cy="4835643"/>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2460505" y="117404"/>
            <a:ext cx="12605551"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AIM &amp;OBJECTIVES</a:t>
            </a:r>
          </a:p>
        </p:txBody>
      </p:sp>
      <p:sp>
        <p:nvSpPr>
          <p:cNvPr id="8" name="TextBox 8"/>
          <p:cNvSpPr txBox="1"/>
          <p:nvPr/>
        </p:nvSpPr>
        <p:spPr>
          <a:xfrm>
            <a:off x="335220" y="2052281"/>
            <a:ext cx="1798380" cy="536420"/>
          </a:xfrm>
          <a:prstGeom prst="rect">
            <a:avLst/>
          </a:prstGeom>
        </p:spPr>
        <p:txBody>
          <a:bodyPr lIns="0" tIns="0" rIns="0" bIns="0" rtlCol="0" anchor="t">
            <a:spAutoFit/>
          </a:bodyPr>
          <a:lstStyle/>
          <a:p>
            <a:pPr algn="ctr">
              <a:lnSpc>
                <a:spcPts val="4417"/>
              </a:lnSpc>
              <a:spcBef>
                <a:spcPct val="0"/>
              </a:spcBef>
            </a:pPr>
            <a:r>
              <a:rPr lang="en-US" sz="3201" b="1" spc="313" dirty="0">
                <a:solidFill>
                  <a:srgbClr val="000000"/>
                </a:solidFill>
                <a:latin typeface="Open Sauce Bold"/>
                <a:ea typeface="Open Sauce Bold"/>
                <a:cs typeface="Open Sauce Bold"/>
                <a:sym typeface="Open Sauce Bold"/>
              </a:rPr>
              <a:t>Aim</a:t>
            </a:r>
          </a:p>
        </p:txBody>
      </p:sp>
      <p:sp>
        <p:nvSpPr>
          <p:cNvPr id="9" name="TextBox 9"/>
          <p:cNvSpPr txBox="1"/>
          <p:nvPr/>
        </p:nvSpPr>
        <p:spPr>
          <a:xfrm>
            <a:off x="335220" y="5213683"/>
            <a:ext cx="3596759" cy="536420"/>
          </a:xfrm>
          <a:prstGeom prst="rect">
            <a:avLst/>
          </a:prstGeom>
        </p:spPr>
        <p:txBody>
          <a:bodyPr lIns="0" tIns="0" rIns="0" bIns="0" rtlCol="0" anchor="t">
            <a:spAutoFit/>
          </a:bodyPr>
          <a:lstStyle/>
          <a:p>
            <a:pPr algn="ctr">
              <a:lnSpc>
                <a:spcPts val="4417"/>
              </a:lnSpc>
              <a:spcBef>
                <a:spcPct val="0"/>
              </a:spcBef>
            </a:pPr>
            <a:r>
              <a:rPr lang="en-US" sz="3201" b="1" spc="313" dirty="0">
                <a:solidFill>
                  <a:srgbClr val="000000"/>
                </a:solidFill>
                <a:latin typeface="Open Sauce Bold"/>
                <a:ea typeface="Open Sauce Bold"/>
                <a:cs typeface="Open Sauce Bold"/>
                <a:sym typeface="Open Sauce Bold"/>
              </a:rPr>
              <a:t>Objectives</a:t>
            </a:r>
          </a:p>
        </p:txBody>
      </p:sp>
      <p:sp>
        <p:nvSpPr>
          <p:cNvPr id="10" name="TextBox 10"/>
          <p:cNvSpPr txBox="1"/>
          <p:nvPr/>
        </p:nvSpPr>
        <p:spPr>
          <a:xfrm>
            <a:off x="795752" y="2807776"/>
            <a:ext cx="8872857" cy="2022990"/>
          </a:xfrm>
          <a:prstGeom prst="rect">
            <a:avLst/>
          </a:prstGeom>
        </p:spPr>
        <p:txBody>
          <a:bodyPr lIns="0" tIns="0" rIns="0" bIns="0" rtlCol="0" anchor="t">
            <a:spAutoFit/>
          </a:bodyPr>
          <a:lstStyle/>
          <a:p>
            <a:pPr algn="just">
              <a:lnSpc>
                <a:spcPts val="3206"/>
              </a:lnSpc>
              <a:spcBef>
                <a:spcPct val="0"/>
              </a:spcBef>
            </a:pPr>
            <a:r>
              <a:rPr lang="en-US" sz="2499" spc="244" dirty="0">
                <a:solidFill>
                  <a:srgbClr val="1C5739"/>
                </a:solidFill>
                <a:latin typeface="Open Sauce"/>
                <a:ea typeface="Open Sauce"/>
                <a:cs typeface="Open Sauce"/>
                <a:sym typeface="Canva Sans"/>
              </a:rPr>
              <a:t>Accurately identify plant names using leaf images, automate the process for faster and more precise results, and enhance the understanding and management of Sri Lanka's plant diversity.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243118" y="-8243118"/>
            <a:ext cx="1801764" cy="18288000"/>
            <a:chOff x="0" y="0"/>
            <a:chExt cx="474539" cy="4816593"/>
          </a:xfrm>
        </p:grpSpPr>
        <p:sp>
          <p:nvSpPr>
            <p:cNvPr id="3" name="Freeform 3"/>
            <p:cNvSpPr/>
            <p:nvPr/>
          </p:nvSpPr>
          <p:spPr>
            <a:xfrm>
              <a:off x="0" y="0"/>
              <a:ext cx="474539" cy="4816592"/>
            </a:xfrm>
            <a:custGeom>
              <a:avLst/>
              <a:gdLst/>
              <a:ahLst/>
              <a:cxnLst/>
              <a:rect l="l" t="t" r="r" b="b"/>
              <a:pathLst>
                <a:path w="474539" h="4816592">
                  <a:moveTo>
                    <a:pt x="0" y="0"/>
                  </a:moveTo>
                  <a:lnTo>
                    <a:pt x="474539" y="0"/>
                  </a:lnTo>
                  <a:lnTo>
                    <a:pt x="474539" y="4816592"/>
                  </a:lnTo>
                  <a:lnTo>
                    <a:pt x="0" y="4816592"/>
                  </a:lnTo>
                  <a:close/>
                </a:path>
              </a:pathLst>
            </a:custGeom>
            <a:solidFill>
              <a:srgbClr val="1C5739"/>
            </a:solidFill>
          </p:spPr>
        </p:sp>
        <p:sp>
          <p:nvSpPr>
            <p:cNvPr id="4" name="TextBox 4"/>
            <p:cNvSpPr txBox="1"/>
            <p:nvPr/>
          </p:nvSpPr>
          <p:spPr>
            <a:xfrm>
              <a:off x="0" y="-19050"/>
              <a:ext cx="474539" cy="4835643"/>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3322355" y="117404"/>
            <a:ext cx="12605551"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LITERATURE REVIEW</a:t>
            </a:r>
          </a:p>
        </p:txBody>
      </p:sp>
      <p:graphicFrame>
        <p:nvGraphicFramePr>
          <p:cNvPr id="6" name="Table 6"/>
          <p:cNvGraphicFramePr>
            <a:graphicFrameLocks noGrp="1"/>
          </p:cNvGraphicFramePr>
          <p:nvPr>
            <p:extLst>
              <p:ext uri="{D42A27DB-BD31-4B8C-83A1-F6EECF244321}">
                <p14:modId xmlns:p14="http://schemas.microsoft.com/office/powerpoint/2010/main" val="1647008878"/>
              </p:ext>
            </p:extLst>
          </p:nvPr>
        </p:nvGraphicFramePr>
        <p:xfrm>
          <a:off x="600250" y="1979928"/>
          <a:ext cx="17087499" cy="7953374"/>
        </p:xfrm>
        <a:graphic>
          <a:graphicData uri="http://schemas.openxmlformats.org/drawingml/2006/table">
            <a:tbl>
              <a:tblPr/>
              <a:tblGrid>
                <a:gridCol w="4392730">
                  <a:extLst>
                    <a:ext uri="{9D8B030D-6E8A-4147-A177-3AD203B41FA5}">
                      <a16:colId xmlns="" xmlns:a16="http://schemas.microsoft.com/office/drawing/2014/main" val="20000"/>
                    </a:ext>
                  </a:extLst>
                </a:gridCol>
                <a:gridCol w="3659552">
                  <a:extLst>
                    <a:ext uri="{9D8B030D-6E8A-4147-A177-3AD203B41FA5}">
                      <a16:colId xmlns="" xmlns:a16="http://schemas.microsoft.com/office/drawing/2014/main" val="20001"/>
                    </a:ext>
                  </a:extLst>
                </a:gridCol>
                <a:gridCol w="2115130">
                  <a:extLst>
                    <a:ext uri="{9D8B030D-6E8A-4147-A177-3AD203B41FA5}">
                      <a16:colId xmlns="" xmlns:a16="http://schemas.microsoft.com/office/drawing/2014/main" val="20002"/>
                    </a:ext>
                  </a:extLst>
                </a:gridCol>
                <a:gridCol w="3273446">
                  <a:extLst>
                    <a:ext uri="{9D8B030D-6E8A-4147-A177-3AD203B41FA5}">
                      <a16:colId xmlns="" xmlns:a16="http://schemas.microsoft.com/office/drawing/2014/main" val="20003"/>
                    </a:ext>
                  </a:extLst>
                </a:gridCol>
                <a:gridCol w="3646641">
                  <a:extLst>
                    <a:ext uri="{9D8B030D-6E8A-4147-A177-3AD203B41FA5}">
                      <a16:colId xmlns="" xmlns:a16="http://schemas.microsoft.com/office/drawing/2014/main" val="20004"/>
                    </a:ext>
                  </a:extLst>
                </a:gridCol>
              </a:tblGrid>
              <a:tr h="746526">
                <a:tc>
                  <a:txBody>
                    <a:bodyPr/>
                    <a:lstStyle/>
                    <a:p>
                      <a:pPr algn="just">
                        <a:lnSpc>
                          <a:spcPts val="2520"/>
                        </a:lnSpc>
                        <a:defRPr/>
                      </a:pPr>
                      <a:r>
                        <a:rPr lang="en-US" sz="1800" b="1" dirty="0">
                          <a:solidFill>
                            <a:srgbClr val="000000"/>
                          </a:solidFill>
                          <a:latin typeface="Glacial Indifference Bold"/>
                          <a:ea typeface="Glacial Indifference Bold"/>
                          <a:cs typeface="Glacial Indifference Bold"/>
                          <a:sym typeface="Glacial Indifference Bold"/>
                        </a:rPr>
                        <a:t>Topic</a:t>
                      </a:r>
                      <a:endParaRPr lang="en-US" sz="1100" dirty="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679F83"/>
                    </a:solidFill>
                  </a:tcPr>
                </a:tc>
                <a:tc>
                  <a:txBody>
                    <a:bodyPr/>
                    <a:lstStyle/>
                    <a:p>
                      <a:pPr algn="just">
                        <a:lnSpc>
                          <a:spcPts val="2520"/>
                        </a:lnSpc>
                        <a:defRPr/>
                      </a:pPr>
                      <a:r>
                        <a:rPr lang="en-US" sz="1800" b="1">
                          <a:solidFill>
                            <a:srgbClr val="000000"/>
                          </a:solidFill>
                          <a:latin typeface="Glacial Indifference Bold"/>
                          <a:ea typeface="Glacial Indifference Bold"/>
                          <a:cs typeface="Glacial Indifference Bold"/>
                          <a:sym typeface="Glacial Indifference Bold"/>
                        </a:rPr>
                        <a:t>Methodology</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679F83"/>
                    </a:solidFill>
                  </a:tcPr>
                </a:tc>
                <a:tc>
                  <a:txBody>
                    <a:bodyPr/>
                    <a:lstStyle/>
                    <a:p>
                      <a:pPr algn="just">
                        <a:lnSpc>
                          <a:spcPts val="2520"/>
                        </a:lnSpc>
                        <a:defRPr/>
                      </a:pPr>
                      <a:r>
                        <a:rPr lang="en-US" sz="1800" b="1">
                          <a:solidFill>
                            <a:srgbClr val="000000"/>
                          </a:solidFill>
                          <a:latin typeface="Glacial Indifference Bold"/>
                          <a:ea typeface="Glacial Indifference Bold"/>
                          <a:cs typeface="Glacial Indifference Bold"/>
                          <a:sym typeface="Glacial Indifference Bold"/>
                        </a:rPr>
                        <a:t>Accuracy</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679F83"/>
                    </a:solidFill>
                  </a:tcPr>
                </a:tc>
                <a:tc>
                  <a:txBody>
                    <a:bodyPr/>
                    <a:lstStyle/>
                    <a:p>
                      <a:pPr algn="just">
                        <a:lnSpc>
                          <a:spcPts val="2520"/>
                        </a:lnSpc>
                        <a:defRPr/>
                      </a:pPr>
                      <a:r>
                        <a:rPr lang="en-US" sz="1800" b="1">
                          <a:solidFill>
                            <a:srgbClr val="000000"/>
                          </a:solidFill>
                          <a:latin typeface="Glacial Indifference Bold"/>
                          <a:ea typeface="Glacial Indifference Bold"/>
                          <a:cs typeface="Glacial Indifference Bold"/>
                          <a:sym typeface="Glacial Indifference Bold"/>
                        </a:rPr>
                        <a:t>Dataset Collection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679F83"/>
                    </a:solidFill>
                  </a:tcPr>
                </a:tc>
                <a:tc>
                  <a:txBody>
                    <a:bodyPr/>
                    <a:lstStyle/>
                    <a:p>
                      <a:pPr algn="just">
                        <a:lnSpc>
                          <a:spcPts val="2520"/>
                        </a:lnSpc>
                        <a:defRPr/>
                      </a:pPr>
                      <a:r>
                        <a:rPr lang="en-US" sz="1800" b="1">
                          <a:solidFill>
                            <a:srgbClr val="000000"/>
                          </a:solidFill>
                          <a:latin typeface="Glacial Indifference Bold"/>
                          <a:ea typeface="Glacial Indifference Bold"/>
                          <a:cs typeface="Glacial Indifference Bold"/>
                          <a:sym typeface="Glacial Indifference Bold"/>
                        </a:rPr>
                        <a:t>Algorithms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679F83"/>
                    </a:solidFill>
                  </a:tcPr>
                </a:tc>
                <a:extLst>
                  <a:ext uri="{0D108BD9-81ED-4DB2-BD59-A6C34878D82A}">
                    <a16:rowId xmlns="" xmlns:a16="http://schemas.microsoft.com/office/drawing/2014/main" val="10000"/>
                  </a:ext>
                </a:extLst>
              </a:tr>
              <a:tr h="1378202">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Advancing Plant Identification Through Leaf Image Analysis (2022)</a:t>
                      </a:r>
                      <a:endParaRPr lang="en-US" sz="1100"/>
                    </a:p>
                    <a:p>
                      <a:pPr algn="just">
                        <a:lnSpc>
                          <a:spcPts val="2520"/>
                        </a:lnSpc>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deep learning techniques.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Not specified</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Various datasets (e.g., MalayaKew, Flavia)</a:t>
                      </a:r>
                      <a:endParaRPr lang="en-US" sz="1100"/>
                    </a:p>
                    <a:p>
                      <a:pPr algn="just">
                        <a:lnSpc>
                          <a:spcPts val="2520"/>
                        </a:lnSpc>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19"/>
                        </a:lnSpc>
                        <a:defRPr/>
                      </a:pPr>
                      <a:r>
                        <a:rPr lang="en-US" sz="1799">
                          <a:solidFill>
                            <a:srgbClr val="000000"/>
                          </a:solidFill>
                          <a:latin typeface="Glacial Indifference"/>
                          <a:ea typeface="Glacial Indifference"/>
                          <a:cs typeface="Glacial Indifference"/>
                          <a:sym typeface="Glacial Indifference"/>
                        </a:rPr>
                        <a:t>CNN, Transfer Learning</a:t>
                      </a:r>
                      <a:endParaRPr lang="en-US" sz="1100"/>
                    </a:p>
                    <a:p>
                      <a:pPr algn="just">
                        <a:lnSpc>
                          <a:spcPts val="2519"/>
                        </a:lnSpc>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extLst>
                  <a:ext uri="{0D108BD9-81ED-4DB2-BD59-A6C34878D82A}">
                    <a16:rowId xmlns="" xmlns:a16="http://schemas.microsoft.com/office/drawing/2014/main" val="10001"/>
                  </a:ext>
                </a:extLst>
              </a:tr>
              <a:tr h="1378202">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Mobile-Based Assistive Tool to Identify Medicinal Herbs (2021)</a:t>
                      </a:r>
                      <a:endParaRPr lang="en-US" sz="1100"/>
                    </a:p>
                    <a:p>
                      <a:pPr algn="just">
                        <a:lnSpc>
                          <a:spcPts val="2520"/>
                        </a:lnSpc>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19"/>
                        </a:lnSpc>
                        <a:defRPr/>
                      </a:pPr>
                      <a:r>
                        <a:rPr lang="en-US" sz="1799">
                          <a:solidFill>
                            <a:srgbClr val="000000"/>
                          </a:solidFill>
                          <a:latin typeface="Glacial Indifference"/>
                          <a:ea typeface="Glacial Indifference"/>
                          <a:cs typeface="Glacial Indifference"/>
                          <a:sym typeface="Glacial Indifference"/>
                        </a:rPr>
                        <a:t>deep learning and image processing </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83%</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Custom dataset of Sri Lankan medicinal plants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Convolutional Neural Networks (CNN)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extLst>
                  <a:ext uri="{0D108BD9-81ED-4DB2-BD59-A6C34878D82A}">
                    <a16:rowId xmlns="" xmlns:a16="http://schemas.microsoft.com/office/drawing/2014/main" val="10002"/>
                  </a:ext>
                </a:extLst>
              </a:tr>
              <a:tr h="1694040">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PSR-LeafNet: A Framework for Identifying Medicinal Plant Leaves (2024)</a:t>
                      </a:r>
                      <a:endParaRPr lang="en-US" sz="1100"/>
                    </a:p>
                    <a:p>
                      <a:pPr algn="just">
                        <a:lnSpc>
                          <a:spcPts val="2520"/>
                        </a:lnSpc>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CNN-based feature extraction with Support Vector Machines (SVM) </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87.10% (Custom)</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Publicly available datasets (MalayaKew, IMP)</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PSR-LeafNet (P-Net, S-Net, R-Net) + SVM</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extLst>
                  <a:ext uri="{0D108BD9-81ED-4DB2-BD59-A6C34878D82A}">
                    <a16:rowId xmlns="" xmlns:a16="http://schemas.microsoft.com/office/drawing/2014/main" val="10003"/>
                  </a:ext>
                </a:extLst>
              </a:tr>
              <a:tr h="1378202">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Medicinal Plant Identification Using Deep Learning Techniques (2020)</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Image preprocessing, CNN-based feature extraction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dirty="0" smtClean="0">
                          <a:solidFill>
                            <a:srgbClr val="000000"/>
                          </a:solidFill>
                          <a:latin typeface="Glacial Indifference"/>
                          <a:ea typeface="Glacial Indifference"/>
                          <a:cs typeface="Glacial Indifference"/>
                          <a:sym typeface="Glacial Indifference"/>
                        </a:rPr>
                        <a:t>75</a:t>
                      </a:r>
                      <a:r>
                        <a:rPr lang="en-US" sz="1800" dirty="0">
                          <a:solidFill>
                            <a:srgbClr val="000000"/>
                          </a:solidFill>
                          <a:latin typeface="Glacial Indifference"/>
                          <a:ea typeface="Glacial Indifference"/>
                          <a:cs typeface="Glacial Indifference"/>
                          <a:sym typeface="Glacial Indifference"/>
                        </a:rPr>
                        <a:t>%</a:t>
                      </a:r>
                      <a:endParaRPr lang="en-US" sz="1100" dirty="0"/>
                    </a:p>
                    <a:p>
                      <a:pPr algn="just">
                        <a:lnSpc>
                          <a:spcPts val="2520"/>
                        </a:lnSpc>
                      </a:pPr>
                      <a:endParaRPr lang="en-US" sz="1100" dirty="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Custom medicinal leaf image dataset</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19"/>
                        </a:lnSpc>
                        <a:defRPr/>
                      </a:pPr>
                      <a:r>
                        <a:rPr lang="en-US" sz="1799">
                          <a:solidFill>
                            <a:srgbClr val="000000"/>
                          </a:solidFill>
                          <a:latin typeface="Glacial Indifference"/>
                          <a:ea typeface="Glacial Indifference"/>
                          <a:cs typeface="Glacial Indifference"/>
                          <a:sym typeface="Glacial Indifference"/>
                        </a:rPr>
                        <a:t>Deep Convolutional Neural Networks (DCNN)</a:t>
                      </a:r>
                      <a:endParaRPr lang="en-US" sz="1100"/>
                    </a:p>
                    <a:p>
                      <a:pPr algn="just">
                        <a:lnSpc>
                          <a:spcPts val="2519"/>
                        </a:lnSpc>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extLst>
                  <a:ext uri="{0D108BD9-81ED-4DB2-BD59-A6C34878D82A}">
                    <a16:rowId xmlns="" xmlns:a16="http://schemas.microsoft.com/office/drawing/2014/main" val="10004"/>
                  </a:ext>
                </a:extLst>
              </a:tr>
              <a:tr h="1378202">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Hybrid Approach for Leaf Classification (2022)</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Combines morphological features with texture analysis for improved classification.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dirty="0" smtClean="0">
                          <a:solidFill>
                            <a:srgbClr val="000000"/>
                          </a:solidFill>
                          <a:latin typeface="Glacial Indifference"/>
                          <a:ea typeface="Glacial Indifference"/>
                          <a:cs typeface="Glacial Indifference"/>
                          <a:sym typeface="Glacial Indifference"/>
                        </a:rPr>
                        <a:t>65</a:t>
                      </a:r>
                      <a:r>
                        <a:rPr lang="en-US" sz="1800" dirty="0">
                          <a:solidFill>
                            <a:srgbClr val="000000"/>
                          </a:solidFill>
                          <a:latin typeface="Glacial Indifference"/>
                          <a:ea typeface="Glacial Indifference"/>
                          <a:cs typeface="Glacial Indifference"/>
                          <a:sym typeface="Glacial Indifference"/>
                        </a:rPr>
                        <a:t>%</a:t>
                      </a:r>
                      <a:endParaRPr lang="en-US" sz="1100" dirty="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Custom dataset and Flavia dataset</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tc>
                  <a:txBody>
                    <a:bodyPr/>
                    <a:lstStyle/>
                    <a:p>
                      <a:pPr algn="just">
                        <a:lnSpc>
                          <a:spcPts val="2520"/>
                        </a:lnSpc>
                        <a:defRPr/>
                      </a:pPr>
                      <a:r>
                        <a:rPr lang="en-US" sz="1800">
                          <a:solidFill>
                            <a:srgbClr val="000000"/>
                          </a:solidFill>
                          <a:latin typeface="Glacial Indifference"/>
                          <a:ea typeface="Glacial Indifference"/>
                          <a:cs typeface="Glacial Indifference"/>
                          <a:sym typeface="Glacial Indifference"/>
                        </a:rPr>
                        <a:t>Hybrid of Morphological and Deep Learning</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BF4EB"/>
                    </a:solidFill>
                  </a:tcPr>
                </a:tc>
                <a:extLst>
                  <a:ext uri="{0D108BD9-81ED-4DB2-BD59-A6C34878D82A}">
                    <a16:rowId xmlns=""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915965" y="-7915965"/>
            <a:ext cx="2456069" cy="18288000"/>
            <a:chOff x="0" y="0"/>
            <a:chExt cx="646866" cy="4816593"/>
          </a:xfrm>
        </p:grpSpPr>
        <p:sp>
          <p:nvSpPr>
            <p:cNvPr id="3" name="Freeform 3"/>
            <p:cNvSpPr/>
            <p:nvPr/>
          </p:nvSpPr>
          <p:spPr>
            <a:xfrm>
              <a:off x="0" y="0"/>
              <a:ext cx="646866" cy="4816592"/>
            </a:xfrm>
            <a:custGeom>
              <a:avLst/>
              <a:gdLst/>
              <a:ahLst/>
              <a:cxnLst/>
              <a:rect l="l" t="t" r="r" b="b"/>
              <a:pathLst>
                <a:path w="646866" h="4816592">
                  <a:moveTo>
                    <a:pt x="0" y="0"/>
                  </a:moveTo>
                  <a:lnTo>
                    <a:pt x="646866" y="0"/>
                  </a:lnTo>
                  <a:lnTo>
                    <a:pt x="646866" y="4816592"/>
                  </a:lnTo>
                  <a:lnTo>
                    <a:pt x="0" y="4816592"/>
                  </a:lnTo>
                  <a:close/>
                </a:path>
              </a:pathLst>
            </a:custGeom>
            <a:solidFill>
              <a:srgbClr val="1C5739"/>
            </a:solidFill>
          </p:spPr>
        </p:sp>
        <p:sp>
          <p:nvSpPr>
            <p:cNvPr id="4" name="TextBox 4"/>
            <p:cNvSpPr txBox="1"/>
            <p:nvPr/>
          </p:nvSpPr>
          <p:spPr>
            <a:xfrm>
              <a:off x="0" y="-19050"/>
              <a:ext cx="646866" cy="4835643"/>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806159" y="482249"/>
            <a:ext cx="14675682" cy="1262971"/>
          </a:xfrm>
          <a:prstGeom prst="rect">
            <a:avLst/>
          </a:prstGeom>
        </p:spPr>
        <p:txBody>
          <a:bodyPr lIns="0" tIns="0" rIns="0" bIns="0" rtlCol="0" anchor="t">
            <a:spAutoFit/>
          </a:bodyPr>
          <a:lstStyle/>
          <a:p>
            <a:pPr marL="0" lvl="0" indent="0" algn="ctr">
              <a:lnSpc>
                <a:spcPts val="9432"/>
              </a:lnSpc>
              <a:spcBef>
                <a:spcPct val="0"/>
              </a:spcBef>
            </a:pPr>
            <a:r>
              <a:rPr lang="en-US" sz="6835" spc="669">
                <a:solidFill>
                  <a:srgbClr val="FFFFFF"/>
                </a:solidFill>
                <a:latin typeface="Codec Pro ExtraBold"/>
                <a:ea typeface="Codec Pro ExtraBold"/>
                <a:cs typeface="Codec Pro ExtraBold"/>
                <a:sym typeface="Codec Pro ExtraBold"/>
              </a:rPr>
              <a:t>MATERIALS &amp;METHODOLOGY</a:t>
            </a:r>
          </a:p>
        </p:txBody>
      </p:sp>
      <p:sp>
        <p:nvSpPr>
          <p:cNvPr id="6" name="TextBox 6"/>
          <p:cNvSpPr txBox="1"/>
          <p:nvPr/>
        </p:nvSpPr>
        <p:spPr>
          <a:xfrm>
            <a:off x="1028560" y="3287120"/>
            <a:ext cx="16281499" cy="6360716"/>
          </a:xfrm>
          <a:prstGeom prst="rect">
            <a:avLst/>
          </a:prstGeom>
        </p:spPr>
        <p:txBody>
          <a:bodyPr lIns="0" tIns="0" rIns="0" bIns="0" rtlCol="0" anchor="t">
            <a:spAutoFit/>
          </a:bodyPr>
          <a:lstStyle/>
          <a:p>
            <a:pPr algn="l">
              <a:lnSpc>
                <a:spcPts val="5445"/>
              </a:lnSpc>
            </a:pPr>
            <a:endParaRPr dirty="0"/>
          </a:p>
          <a:p>
            <a:pPr algn="l">
              <a:lnSpc>
                <a:spcPts val="3423"/>
              </a:lnSpc>
            </a:pPr>
            <a:r>
              <a:rPr lang="en-US" sz="2499" b="1" spc="244" dirty="0">
                <a:solidFill>
                  <a:srgbClr val="1C5739"/>
                </a:solidFill>
                <a:latin typeface="Open Sauce"/>
                <a:ea typeface="Open Sauce"/>
                <a:cs typeface="Open Sauce"/>
                <a:sym typeface="Open Sauce Bold"/>
              </a:rPr>
              <a:t>Software and Libraries</a:t>
            </a:r>
          </a:p>
          <a:p>
            <a:pPr algn="l">
              <a:lnSpc>
                <a:spcPts val="3423"/>
              </a:lnSpc>
            </a:pPr>
            <a:endParaRPr lang="en-US" sz="2499" spc="244" dirty="0">
              <a:solidFill>
                <a:srgbClr val="1C5739"/>
              </a:solidFill>
              <a:latin typeface="Open Sauce"/>
              <a:ea typeface="Open Sauce"/>
              <a:cs typeface="Open Sauce"/>
              <a:sym typeface="Open Sauce Bold"/>
            </a:endParaRPr>
          </a:p>
          <a:p>
            <a:pPr marL="535546" lvl="1" indent="-267773" algn="l">
              <a:lnSpc>
                <a:spcPts val="3423"/>
              </a:lnSpc>
              <a:buFont typeface="Arial"/>
              <a:buChar char="•"/>
            </a:pPr>
            <a:r>
              <a:rPr lang="en-US" sz="2499" b="1" spc="244" dirty="0">
                <a:solidFill>
                  <a:srgbClr val="1C5739"/>
                </a:solidFill>
                <a:latin typeface="Open Sauce"/>
                <a:ea typeface="Open Sauce"/>
                <a:cs typeface="Open Sauce"/>
                <a:sym typeface="Open Sauce Bold"/>
              </a:rPr>
              <a:t>Google </a:t>
            </a:r>
            <a:r>
              <a:rPr lang="en-US" sz="2499" b="1" spc="244" dirty="0" err="1">
                <a:solidFill>
                  <a:srgbClr val="1C5739"/>
                </a:solidFill>
                <a:latin typeface="Open Sauce"/>
                <a:ea typeface="Open Sauce"/>
                <a:cs typeface="Open Sauce"/>
                <a:sym typeface="Open Sauce Bold"/>
              </a:rPr>
              <a:t>Colab</a:t>
            </a:r>
            <a:r>
              <a:rPr lang="en-US" sz="2499" b="1" spc="244" dirty="0">
                <a:solidFill>
                  <a:srgbClr val="1C5739"/>
                </a:solidFill>
                <a:latin typeface="Open Sauce"/>
                <a:ea typeface="Open Sauce"/>
                <a:cs typeface="Open Sauce"/>
                <a:sym typeface="Open Sauce"/>
              </a:rPr>
              <a:t>: </a:t>
            </a:r>
            <a:r>
              <a:rPr lang="en-US" sz="2000" spc="244" dirty="0">
                <a:solidFill>
                  <a:srgbClr val="1C5739"/>
                </a:solidFill>
                <a:latin typeface="Open Sauce"/>
                <a:ea typeface="Open Sauce"/>
                <a:cs typeface="Open Sauce"/>
                <a:sym typeface="Open Sauce"/>
              </a:rPr>
              <a:t>Cloud platform with GPU acceleration for efficient deep learning tasks.</a:t>
            </a:r>
          </a:p>
          <a:p>
            <a:pPr marL="535546" lvl="1" indent="-267773" algn="l">
              <a:lnSpc>
                <a:spcPts val="3423"/>
              </a:lnSpc>
              <a:buFont typeface="Arial"/>
              <a:buChar char="•"/>
            </a:pPr>
            <a:r>
              <a:rPr lang="en-US" sz="2499" b="1" spc="244" dirty="0">
                <a:solidFill>
                  <a:srgbClr val="1C5739"/>
                </a:solidFill>
                <a:latin typeface="Open Sauce"/>
                <a:ea typeface="Open Sauce"/>
                <a:cs typeface="Open Sauce"/>
                <a:sym typeface="Open Sauce Bold"/>
              </a:rPr>
              <a:t>Python</a:t>
            </a:r>
            <a:r>
              <a:rPr lang="en-US" sz="2499" b="1" spc="244" dirty="0">
                <a:solidFill>
                  <a:srgbClr val="1C5739"/>
                </a:solidFill>
                <a:latin typeface="Open Sauce"/>
                <a:ea typeface="Open Sauce"/>
                <a:cs typeface="Open Sauce"/>
                <a:sym typeface="Open Sauce"/>
              </a:rPr>
              <a:t>: </a:t>
            </a:r>
            <a:r>
              <a:rPr lang="en-US" sz="2000" spc="244" dirty="0">
                <a:solidFill>
                  <a:srgbClr val="1C5739"/>
                </a:solidFill>
                <a:latin typeface="Open Sauce"/>
                <a:ea typeface="Open Sauce"/>
                <a:cs typeface="Open Sauce"/>
                <a:sym typeface="Open Sauce"/>
              </a:rPr>
              <a:t>Programming language for model implementation.</a:t>
            </a:r>
          </a:p>
          <a:p>
            <a:pPr marL="535546" lvl="1" indent="-267773" algn="l">
              <a:lnSpc>
                <a:spcPts val="3423"/>
              </a:lnSpc>
              <a:buFont typeface="Arial"/>
              <a:buChar char="•"/>
            </a:pPr>
            <a:r>
              <a:rPr lang="en-US" sz="2499" b="1" spc="244" dirty="0">
                <a:solidFill>
                  <a:srgbClr val="1C5739"/>
                </a:solidFill>
                <a:latin typeface="Open Sauce"/>
                <a:ea typeface="Open Sauce"/>
                <a:cs typeface="Open Sauce"/>
                <a:sym typeface="Open Sauce Bold"/>
              </a:rPr>
              <a:t>Frameworks:</a:t>
            </a:r>
          </a:p>
          <a:p>
            <a:pPr marL="992746" lvl="2" indent="-267773">
              <a:lnSpc>
                <a:spcPts val="3423"/>
              </a:lnSpc>
              <a:buFont typeface="Arial"/>
              <a:buChar char="•"/>
            </a:pPr>
            <a:r>
              <a:rPr lang="en-US" sz="2000" spc="244" dirty="0">
                <a:solidFill>
                  <a:srgbClr val="1C5739"/>
                </a:solidFill>
                <a:latin typeface="Open Sauce"/>
                <a:ea typeface="Open Sauce"/>
                <a:cs typeface="Open Sauce"/>
                <a:sym typeface="Open Sauce"/>
              </a:rPr>
              <a:t>TensorFlow &amp; </a:t>
            </a:r>
            <a:r>
              <a:rPr lang="en-US" sz="2000" spc="244" dirty="0" err="1">
                <a:solidFill>
                  <a:srgbClr val="1C5739"/>
                </a:solidFill>
                <a:latin typeface="Open Sauce"/>
                <a:ea typeface="Open Sauce"/>
                <a:cs typeface="Open Sauce"/>
                <a:sym typeface="Open Sauce"/>
              </a:rPr>
              <a:t>Keras</a:t>
            </a:r>
            <a:r>
              <a:rPr lang="en-US" sz="2000" spc="244" dirty="0">
                <a:solidFill>
                  <a:srgbClr val="1C5739"/>
                </a:solidFill>
                <a:latin typeface="Open Sauce"/>
                <a:ea typeface="Open Sauce"/>
                <a:cs typeface="Open Sauce"/>
                <a:sym typeface="Open Sauce"/>
              </a:rPr>
              <a:t> for model building and transfer learning with MobileNetV2.</a:t>
            </a:r>
          </a:p>
          <a:p>
            <a:pPr marL="992746" lvl="2" indent="-267773">
              <a:lnSpc>
                <a:spcPts val="3423"/>
              </a:lnSpc>
              <a:buFont typeface="Arial"/>
              <a:buChar char="•"/>
            </a:pPr>
            <a:r>
              <a:rPr lang="en-US" sz="2000" spc="244" dirty="0" err="1">
                <a:solidFill>
                  <a:srgbClr val="1C5739"/>
                </a:solidFill>
                <a:latin typeface="Open Sauce"/>
                <a:ea typeface="Open Sauce"/>
                <a:cs typeface="Open Sauce"/>
                <a:sym typeface="Open Sauce"/>
              </a:rPr>
              <a:t>ImageDataGenerator</a:t>
            </a:r>
            <a:r>
              <a:rPr lang="en-US" sz="2000" spc="244" dirty="0">
                <a:solidFill>
                  <a:srgbClr val="1C5739"/>
                </a:solidFill>
                <a:latin typeface="Open Sauce"/>
                <a:ea typeface="Open Sauce"/>
                <a:cs typeface="Open Sauce"/>
                <a:sym typeface="Open Sauce"/>
              </a:rPr>
              <a:t> for image augmentation and preprocessing.</a:t>
            </a:r>
          </a:p>
          <a:p>
            <a:pPr marL="992746" lvl="2" indent="-267773">
              <a:lnSpc>
                <a:spcPts val="3423"/>
              </a:lnSpc>
              <a:buFont typeface="Arial"/>
              <a:buChar char="•"/>
            </a:pPr>
            <a:r>
              <a:rPr lang="en-US" sz="2000" spc="244" dirty="0">
                <a:solidFill>
                  <a:srgbClr val="1C5739"/>
                </a:solidFill>
                <a:latin typeface="Open Sauce"/>
                <a:ea typeface="Open Sauce"/>
                <a:cs typeface="Open Sauce"/>
                <a:sym typeface="Open Sauce"/>
              </a:rPr>
              <a:t>Matplotlib for visualizing accuracy and loss.</a:t>
            </a:r>
          </a:p>
          <a:p>
            <a:pPr algn="l">
              <a:lnSpc>
                <a:spcPts val="3423"/>
              </a:lnSpc>
            </a:pPr>
            <a:endParaRPr lang="en-US" sz="2480" spc="243" dirty="0">
              <a:solidFill>
                <a:srgbClr val="000000"/>
              </a:solidFill>
              <a:latin typeface="Open Sauce"/>
              <a:ea typeface="Open Sauce"/>
              <a:cs typeface="Open Sauce"/>
              <a:sym typeface="Open Sauce"/>
            </a:endParaRPr>
          </a:p>
          <a:p>
            <a:pPr algn="l">
              <a:lnSpc>
                <a:spcPts val="3423"/>
              </a:lnSpc>
            </a:pPr>
            <a:r>
              <a:rPr lang="en-US" sz="2499" b="1" spc="244" dirty="0">
                <a:solidFill>
                  <a:srgbClr val="1C5739"/>
                </a:solidFill>
                <a:latin typeface="Open Sauce"/>
                <a:ea typeface="Open Sauce"/>
                <a:cs typeface="Open Sauce"/>
                <a:sym typeface="Open Sauce Bold"/>
              </a:rPr>
              <a:t>Hardware </a:t>
            </a:r>
            <a:r>
              <a:rPr lang="en-US" sz="2499" b="1" spc="244" dirty="0" smtClean="0">
                <a:solidFill>
                  <a:srgbClr val="1C5739"/>
                </a:solidFill>
                <a:latin typeface="Open Sauce"/>
                <a:ea typeface="Open Sauce"/>
                <a:cs typeface="Open Sauce"/>
                <a:sym typeface="Open Sauce Bold"/>
              </a:rPr>
              <a:t>Resources</a:t>
            </a:r>
          </a:p>
          <a:p>
            <a:pPr marL="800100" lvl="1" indent="-342900">
              <a:lnSpc>
                <a:spcPts val="3423"/>
              </a:lnSpc>
              <a:buFont typeface="Arial" panose="020B0604020202020204" pitchFamily="34" charset="0"/>
              <a:buChar char="•"/>
            </a:pPr>
            <a:r>
              <a:rPr lang="en-US" sz="2499" b="1" spc="244" dirty="0" smtClean="0">
                <a:solidFill>
                  <a:srgbClr val="1C5739"/>
                </a:solidFill>
                <a:latin typeface="Open Sauce"/>
                <a:ea typeface="Open Sauce"/>
                <a:cs typeface="Open Sauce"/>
                <a:sym typeface="Open Sauce Bold"/>
              </a:rPr>
              <a:t>Google </a:t>
            </a:r>
            <a:r>
              <a:rPr lang="en-US" sz="2499" b="1" spc="244" dirty="0" err="1">
                <a:solidFill>
                  <a:srgbClr val="1C5739"/>
                </a:solidFill>
                <a:latin typeface="Open Sauce"/>
                <a:ea typeface="Open Sauce"/>
                <a:cs typeface="Open Sauce"/>
                <a:sym typeface="Open Sauce Bold"/>
              </a:rPr>
              <a:t>Colab</a:t>
            </a:r>
            <a:r>
              <a:rPr lang="en-US" sz="2499" b="1" spc="244" dirty="0">
                <a:solidFill>
                  <a:srgbClr val="1C5739"/>
                </a:solidFill>
                <a:latin typeface="Open Sauce"/>
                <a:ea typeface="Open Sauce"/>
                <a:cs typeface="Open Sauce"/>
                <a:sym typeface="Open Sauce Bold"/>
              </a:rPr>
              <a:t> GPU</a:t>
            </a:r>
            <a:r>
              <a:rPr lang="en-US" sz="2499" b="1" spc="244" dirty="0">
                <a:solidFill>
                  <a:srgbClr val="1C5739"/>
                </a:solidFill>
                <a:latin typeface="Open Sauce"/>
                <a:ea typeface="Open Sauce"/>
                <a:cs typeface="Open Sauce"/>
                <a:sym typeface="Open Sauce"/>
              </a:rPr>
              <a:t>: </a:t>
            </a:r>
            <a:r>
              <a:rPr lang="en-US" sz="2000" spc="244" dirty="0">
                <a:solidFill>
                  <a:srgbClr val="1C5739"/>
                </a:solidFill>
                <a:latin typeface="Open Sauce"/>
                <a:ea typeface="Open Sauce"/>
                <a:cs typeface="Open Sauce"/>
                <a:sym typeface="Open Sauce"/>
              </a:rPr>
              <a:t>Accelerates training for large </a:t>
            </a:r>
            <a:r>
              <a:rPr lang="en-US" sz="2000" spc="244" dirty="0" smtClean="0">
                <a:solidFill>
                  <a:srgbClr val="1C5739"/>
                </a:solidFill>
                <a:latin typeface="Open Sauce"/>
                <a:ea typeface="Open Sauce"/>
                <a:cs typeface="Open Sauce"/>
                <a:sym typeface="Open Sauce"/>
              </a:rPr>
              <a:t>datasets.  </a:t>
            </a:r>
          </a:p>
          <a:p>
            <a:pPr marL="800100" lvl="1" indent="-342900">
              <a:lnSpc>
                <a:spcPts val="3423"/>
              </a:lnSpc>
              <a:buFont typeface="Arial" panose="020B0604020202020204" pitchFamily="34" charset="0"/>
              <a:buChar char="•"/>
            </a:pPr>
            <a:r>
              <a:rPr lang="en-US" sz="2499" b="1" spc="244" dirty="0" smtClean="0">
                <a:solidFill>
                  <a:srgbClr val="1C5739"/>
                </a:solidFill>
                <a:latin typeface="Open Sauce"/>
                <a:ea typeface="Open Sauce"/>
                <a:cs typeface="Open Sauce"/>
                <a:sym typeface="Open Sauce Bold"/>
              </a:rPr>
              <a:t>Storage</a:t>
            </a:r>
            <a:r>
              <a:rPr lang="en-US" sz="2499" b="1" spc="244" dirty="0">
                <a:solidFill>
                  <a:srgbClr val="1C5739"/>
                </a:solidFill>
                <a:latin typeface="Open Sauce"/>
                <a:ea typeface="Open Sauce"/>
                <a:cs typeface="Open Sauce"/>
                <a:sym typeface="Open Sauce"/>
              </a:rPr>
              <a:t>: </a:t>
            </a:r>
            <a:r>
              <a:rPr lang="en-US" sz="2000" spc="244" dirty="0">
                <a:solidFill>
                  <a:srgbClr val="1C5739"/>
                </a:solidFill>
                <a:latin typeface="Open Sauce"/>
                <a:ea typeface="Open Sauce"/>
                <a:cs typeface="Open Sauce"/>
                <a:sym typeface="Open Sauce"/>
              </a:rPr>
              <a:t>Google Drive for dataset storage and model checkpoints.</a:t>
            </a:r>
          </a:p>
          <a:p>
            <a:pPr algn="l">
              <a:lnSpc>
                <a:spcPts val="3423"/>
              </a:lnSpc>
              <a:spcBef>
                <a:spcPct val="0"/>
              </a:spcBef>
            </a:pPr>
            <a:endParaRPr lang="en-US" sz="2480" spc="243" dirty="0">
              <a:solidFill>
                <a:srgbClr val="000000"/>
              </a:solidFill>
              <a:latin typeface="Open Sauce"/>
              <a:ea typeface="Open Sauce"/>
              <a:cs typeface="Open Sauce"/>
              <a:sym typeface="Open Sauce"/>
            </a:endParaRPr>
          </a:p>
        </p:txBody>
      </p:sp>
      <p:sp>
        <p:nvSpPr>
          <p:cNvPr id="7" name="TextBox 7"/>
          <p:cNvSpPr txBox="1"/>
          <p:nvPr/>
        </p:nvSpPr>
        <p:spPr>
          <a:xfrm>
            <a:off x="457200" y="2781300"/>
            <a:ext cx="3924300" cy="646908"/>
          </a:xfrm>
          <a:prstGeom prst="rect">
            <a:avLst/>
          </a:prstGeom>
        </p:spPr>
        <p:txBody>
          <a:bodyPr wrap="square" lIns="0" tIns="0" rIns="0" bIns="0" rtlCol="0" anchor="t">
            <a:spAutoFit/>
          </a:bodyPr>
          <a:lstStyle/>
          <a:p>
            <a:pPr algn="ctr">
              <a:lnSpc>
                <a:spcPts val="5519"/>
              </a:lnSpc>
              <a:spcBef>
                <a:spcPct val="0"/>
              </a:spcBef>
            </a:pPr>
            <a:r>
              <a:rPr lang="en-US" sz="3999" b="1" spc="391" dirty="0">
                <a:solidFill>
                  <a:srgbClr val="1C5739"/>
                </a:solidFill>
                <a:latin typeface="Open Sauce Bold"/>
                <a:ea typeface="Open Sauce Bold"/>
                <a:cs typeface="Open Sauce Bold"/>
                <a:sym typeface="Open Sauce Bold"/>
              </a:rPr>
              <a:t>Materials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915965" y="-7915965"/>
            <a:ext cx="2456069" cy="18288000"/>
            <a:chOff x="0" y="0"/>
            <a:chExt cx="646866" cy="4816593"/>
          </a:xfrm>
        </p:grpSpPr>
        <p:sp>
          <p:nvSpPr>
            <p:cNvPr id="3" name="Freeform 3"/>
            <p:cNvSpPr/>
            <p:nvPr/>
          </p:nvSpPr>
          <p:spPr>
            <a:xfrm>
              <a:off x="0" y="0"/>
              <a:ext cx="646866" cy="4816592"/>
            </a:xfrm>
            <a:custGeom>
              <a:avLst/>
              <a:gdLst/>
              <a:ahLst/>
              <a:cxnLst/>
              <a:rect l="l" t="t" r="r" b="b"/>
              <a:pathLst>
                <a:path w="646866" h="4816592">
                  <a:moveTo>
                    <a:pt x="0" y="0"/>
                  </a:moveTo>
                  <a:lnTo>
                    <a:pt x="646866" y="0"/>
                  </a:lnTo>
                  <a:lnTo>
                    <a:pt x="646866" y="4816592"/>
                  </a:lnTo>
                  <a:lnTo>
                    <a:pt x="0" y="4816592"/>
                  </a:lnTo>
                  <a:close/>
                </a:path>
              </a:pathLst>
            </a:custGeom>
            <a:solidFill>
              <a:srgbClr val="1C5739"/>
            </a:solidFill>
          </p:spPr>
        </p:sp>
        <p:sp>
          <p:nvSpPr>
            <p:cNvPr id="4" name="TextBox 4"/>
            <p:cNvSpPr txBox="1"/>
            <p:nvPr/>
          </p:nvSpPr>
          <p:spPr>
            <a:xfrm>
              <a:off x="0" y="-19050"/>
              <a:ext cx="646866" cy="4835643"/>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806159" y="482249"/>
            <a:ext cx="14675682" cy="1262971"/>
          </a:xfrm>
          <a:prstGeom prst="rect">
            <a:avLst/>
          </a:prstGeom>
        </p:spPr>
        <p:txBody>
          <a:bodyPr lIns="0" tIns="0" rIns="0" bIns="0" rtlCol="0" anchor="t">
            <a:spAutoFit/>
          </a:bodyPr>
          <a:lstStyle/>
          <a:p>
            <a:pPr marL="0" lvl="0" indent="0" algn="ctr">
              <a:lnSpc>
                <a:spcPts val="9432"/>
              </a:lnSpc>
              <a:spcBef>
                <a:spcPct val="0"/>
              </a:spcBef>
            </a:pPr>
            <a:r>
              <a:rPr lang="en-US" sz="6835" spc="669">
                <a:solidFill>
                  <a:srgbClr val="FFFFFF"/>
                </a:solidFill>
                <a:latin typeface="Codec Pro ExtraBold"/>
                <a:ea typeface="Codec Pro ExtraBold"/>
                <a:cs typeface="Codec Pro ExtraBold"/>
                <a:sym typeface="Codec Pro ExtraBold"/>
              </a:rPr>
              <a:t>Materials &amp;Methodology</a:t>
            </a:r>
          </a:p>
        </p:txBody>
      </p:sp>
      <p:sp>
        <p:nvSpPr>
          <p:cNvPr id="6" name="TextBox 6"/>
          <p:cNvSpPr txBox="1"/>
          <p:nvPr/>
        </p:nvSpPr>
        <p:spPr>
          <a:xfrm>
            <a:off x="13892063" y="5394175"/>
            <a:ext cx="2436120" cy="740254"/>
          </a:xfrm>
          <a:prstGeom prst="rect">
            <a:avLst/>
          </a:prstGeom>
        </p:spPr>
        <p:txBody>
          <a:bodyPr lIns="0" tIns="0" rIns="0" bIns="0" rtlCol="0" anchor="t">
            <a:spAutoFit/>
          </a:bodyPr>
          <a:lstStyle/>
          <a:p>
            <a:pPr marL="0" lvl="0" indent="0" algn="l">
              <a:lnSpc>
                <a:spcPts val="3037"/>
              </a:lnSpc>
              <a:spcBef>
                <a:spcPct val="0"/>
              </a:spcBef>
            </a:pPr>
            <a:r>
              <a:rPr lang="en-US" sz="2201" spc="215">
                <a:solidFill>
                  <a:srgbClr val="FFFFFF"/>
                </a:solidFill>
                <a:latin typeface="Open Sauce"/>
                <a:ea typeface="Open Sauce"/>
                <a:cs typeface="Open Sauce"/>
                <a:sym typeface="Open Sauce"/>
              </a:rPr>
              <a:t>Model Selection</a:t>
            </a:r>
          </a:p>
        </p:txBody>
      </p:sp>
      <p:grpSp>
        <p:nvGrpSpPr>
          <p:cNvPr id="7" name="Group 7"/>
          <p:cNvGrpSpPr/>
          <p:nvPr/>
        </p:nvGrpSpPr>
        <p:grpSpPr>
          <a:xfrm>
            <a:off x="2250675" y="4128845"/>
            <a:ext cx="14077508" cy="4592385"/>
            <a:chOff x="0" y="0"/>
            <a:chExt cx="18770011" cy="6123180"/>
          </a:xfrm>
        </p:grpSpPr>
        <p:grpSp>
          <p:nvGrpSpPr>
            <p:cNvPr id="8" name="Group 8"/>
            <p:cNvGrpSpPr/>
            <p:nvPr/>
          </p:nvGrpSpPr>
          <p:grpSpPr>
            <a:xfrm>
              <a:off x="341312" y="25085"/>
              <a:ext cx="6053028" cy="2405828"/>
              <a:chOff x="0" y="0"/>
              <a:chExt cx="7374240" cy="2930955"/>
            </a:xfrm>
          </p:grpSpPr>
          <p:sp>
            <p:nvSpPr>
              <p:cNvPr id="9" name="Freeform 9"/>
              <p:cNvSpPr/>
              <p:nvPr/>
            </p:nvSpPr>
            <p:spPr>
              <a:xfrm>
                <a:off x="0" y="0"/>
                <a:ext cx="7431151" cy="2977481"/>
              </a:xfrm>
              <a:custGeom>
                <a:avLst/>
                <a:gdLst/>
                <a:ahLst/>
                <a:cxnLst/>
                <a:rect l="l" t="t" r="r" b="b"/>
                <a:pathLst>
                  <a:path w="7431151" h="2977481">
                    <a:moveTo>
                      <a:pt x="6464935" y="0"/>
                    </a:moveTo>
                    <a:lnTo>
                      <a:pt x="0" y="0"/>
                    </a:lnTo>
                    <a:lnTo>
                      <a:pt x="837819" y="1280817"/>
                    </a:lnTo>
                    <a:cubicBezTo>
                      <a:pt x="877316" y="1341217"/>
                      <a:pt x="897636" y="1421231"/>
                      <a:pt x="897636" y="1501052"/>
                    </a:cubicBezTo>
                    <a:cubicBezTo>
                      <a:pt x="897636" y="1580872"/>
                      <a:pt x="877951" y="1660110"/>
                      <a:pt x="837819" y="1721286"/>
                    </a:cubicBezTo>
                    <a:lnTo>
                      <a:pt x="635" y="2977481"/>
                    </a:lnTo>
                    <a:lnTo>
                      <a:pt x="6464427" y="2977481"/>
                    </a:lnTo>
                    <a:lnTo>
                      <a:pt x="7431151" y="1501052"/>
                    </a:lnTo>
                    <a:lnTo>
                      <a:pt x="6464935" y="0"/>
                    </a:lnTo>
                    <a:close/>
                  </a:path>
                </a:pathLst>
              </a:custGeom>
              <a:solidFill>
                <a:srgbClr val="1C5739"/>
              </a:solidFill>
            </p:spPr>
          </p:sp>
        </p:grpSp>
        <p:sp>
          <p:nvSpPr>
            <p:cNvPr id="10" name="TextBox 10"/>
            <p:cNvSpPr txBox="1"/>
            <p:nvPr/>
          </p:nvSpPr>
          <p:spPr>
            <a:xfrm>
              <a:off x="1507893" y="378409"/>
              <a:ext cx="3719867" cy="1706581"/>
            </a:xfrm>
            <a:prstGeom prst="rect">
              <a:avLst/>
            </a:prstGeom>
          </p:spPr>
          <p:txBody>
            <a:bodyPr lIns="0" tIns="0" rIns="0" bIns="0" rtlCol="0" anchor="t">
              <a:spAutoFit/>
            </a:bodyPr>
            <a:lstStyle/>
            <a:p>
              <a:pPr algn="l">
                <a:lnSpc>
                  <a:spcPts val="3478"/>
                </a:lnSpc>
              </a:pPr>
              <a:r>
                <a:rPr lang="en-US" sz="2520" spc="247">
                  <a:solidFill>
                    <a:srgbClr val="FFFFFF"/>
                  </a:solidFill>
                  <a:latin typeface="Open Sauce"/>
                  <a:ea typeface="Open Sauce"/>
                  <a:cs typeface="Open Sauce"/>
                  <a:sym typeface="Open Sauce"/>
                </a:rPr>
                <a:t>Data Collection</a:t>
              </a:r>
            </a:p>
            <a:p>
              <a:pPr marL="0" lvl="0" indent="0" algn="l">
                <a:lnSpc>
                  <a:spcPts val="3478"/>
                </a:lnSpc>
                <a:spcBef>
                  <a:spcPct val="0"/>
                </a:spcBef>
              </a:pPr>
              <a:endParaRPr lang="en-US" sz="2520" spc="247">
                <a:solidFill>
                  <a:srgbClr val="FFFFFF"/>
                </a:solidFill>
                <a:latin typeface="Open Sauce"/>
                <a:ea typeface="Open Sauce"/>
                <a:cs typeface="Open Sauce"/>
                <a:sym typeface="Open Sauce"/>
              </a:endParaRPr>
            </a:p>
          </p:txBody>
        </p:sp>
        <p:grpSp>
          <p:nvGrpSpPr>
            <p:cNvPr id="11" name="Group 11"/>
            <p:cNvGrpSpPr/>
            <p:nvPr/>
          </p:nvGrpSpPr>
          <p:grpSpPr>
            <a:xfrm rot="-10800000">
              <a:off x="6321591" y="70587"/>
              <a:ext cx="6125776" cy="2360327"/>
              <a:chOff x="0" y="0"/>
              <a:chExt cx="7377120" cy="2842483"/>
            </a:xfrm>
          </p:grpSpPr>
          <p:sp>
            <p:nvSpPr>
              <p:cNvPr id="12" name="Freeform 12"/>
              <p:cNvSpPr/>
              <p:nvPr/>
            </p:nvSpPr>
            <p:spPr>
              <a:xfrm>
                <a:off x="0" y="0"/>
                <a:ext cx="7434580" cy="2889009"/>
              </a:xfrm>
              <a:custGeom>
                <a:avLst/>
                <a:gdLst/>
                <a:ahLst/>
                <a:cxnLst/>
                <a:rect l="l" t="t" r="r" b="b"/>
                <a:pathLst>
                  <a:path w="7434580" h="2889009">
                    <a:moveTo>
                      <a:pt x="967105" y="2889009"/>
                    </a:moveTo>
                    <a:lnTo>
                      <a:pt x="7434580" y="2889009"/>
                    </a:lnTo>
                    <a:lnTo>
                      <a:pt x="6596380" y="1669328"/>
                    </a:lnTo>
                    <a:cubicBezTo>
                      <a:pt x="6556883" y="1610752"/>
                      <a:pt x="6536563" y="1533153"/>
                      <a:pt x="6536563" y="1455742"/>
                    </a:cubicBezTo>
                    <a:cubicBezTo>
                      <a:pt x="6536563" y="1378331"/>
                      <a:pt x="6556375" y="1301485"/>
                      <a:pt x="6596380" y="1242155"/>
                    </a:cubicBezTo>
                    <a:lnTo>
                      <a:pt x="7434072" y="0"/>
                    </a:lnTo>
                    <a:lnTo>
                      <a:pt x="967105" y="0"/>
                    </a:lnTo>
                    <a:lnTo>
                      <a:pt x="0" y="1454800"/>
                    </a:lnTo>
                    <a:lnTo>
                      <a:pt x="967105" y="2888882"/>
                    </a:lnTo>
                    <a:close/>
                  </a:path>
                </a:pathLst>
              </a:custGeom>
              <a:solidFill>
                <a:srgbClr val="397D5A"/>
              </a:solidFill>
            </p:spPr>
          </p:sp>
        </p:grpSp>
        <p:grpSp>
          <p:nvGrpSpPr>
            <p:cNvPr id="13" name="Group 13"/>
            <p:cNvGrpSpPr/>
            <p:nvPr/>
          </p:nvGrpSpPr>
          <p:grpSpPr>
            <a:xfrm>
              <a:off x="12286406" y="0"/>
              <a:ext cx="6483605" cy="2383277"/>
              <a:chOff x="0" y="0"/>
              <a:chExt cx="8000560" cy="2940887"/>
            </a:xfrm>
          </p:grpSpPr>
          <p:sp>
            <p:nvSpPr>
              <p:cNvPr id="14" name="Freeform 14"/>
              <p:cNvSpPr/>
              <p:nvPr/>
            </p:nvSpPr>
            <p:spPr>
              <a:xfrm>
                <a:off x="0" y="0"/>
                <a:ext cx="8057471" cy="2987413"/>
              </a:xfrm>
              <a:custGeom>
                <a:avLst/>
                <a:gdLst/>
                <a:ahLst/>
                <a:cxnLst/>
                <a:rect l="l" t="t" r="r" b="b"/>
                <a:pathLst>
                  <a:path w="8057471" h="2987413">
                    <a:moveTo>
                      <a:pt x="7014024" y="0"/>
                    </a:moveTo>
                    <a:lnTo>
                      <a:pt x="0" y="0"/>
                    </a:lnTo>
                    <a:lnTo>
                      <a:pt x="908978" y="1285157"/>
                    </a:lnTo>
                    <a:cubicBezTo>
                      <a:pt x="951829" y="1345761"/>
                      <a:pt x="973875" y="1426047"/>
                      <a:pt x="973875" y="1506138"/>
                    </a:cubicBezTo>
                    <a:cubicBezTo>
                      <a:pt x="973875" y="1586229"/>
                      <a:pt x="952519" y="1665736"/>
                      <a:pt x="908978" y="1727119"/>
                    </a:cubicBezTo>
                    <a:lnTo>
                      <a:pt x="689" y="2987413"/>
                    </a:lnTo>
                    <a:lnTo>
                      <a:pt x="7013473" y="2987413"/>
                    </a:lnTo>
                    <a:lnTo>
                      <a:pt x="8057471" y="1506138"/>
                    </a:lnTo>
                    <a:lnTo>
                      <a:pt x="7014024" y="0"/>
                    </a:lnTo>
                    <a:close/>
                  </a:path>
                </a:pathLst>
              </a:custGeom>
              <a:solidFill>
                <a:srgbClr val="1C5739"/>
              </a:solidFill>
            </p:spPr>
          </p:sp>
        </p:grpSp>
        <p:grpSp>
          <p:nvGrpSpPr>
            <p:cNvPr id="15" name="Group 15"/>
            <p:cNvGrpSpPr/>
            <p:nvPr/>
          </p:nvGrpSpPr>
          <p:grpSpPr>
            <a:xfrm>
              <a:off x="12343803" y="3734567"/>
              <a:ext cx="6125776" cy="2383277"/>
              <a:chOff x="0" y="0"/>
              <a:chExt cx="7377120" cy="2870121"/>
            </a:xfrm>
          </p:grpSpPr>
          <p:sp>
            <p:nvSpPr>
              <p:cNvPr id="16" name="Freeform 16"/>
              <p:cNvSpPr/>
              <p:nvPr/>
            </p:nvSpPr>
            <p:spPr>
              <a:xfrm>
                <a:off x="0" y="0"/>
                <a:ext cx="7434580" cy="2916647"/>
              </a:xfrm>
              <a:custGeom>
                <a:avLst/>
                <a:gdLst/>
                <a:ahLst/>
                <a:cxnLst/>
                <a:rect l="l" t="t" r="r" b="b"/>
                <a:pathLst>
                  <a:path w="7434580" h="2916647">
                    <a:moveTo>
                      <a:pt x="967105" y="2916647"/>
                    </a:moveTo>
                    <a:lnTo>
                      <a:pt x="7434580" y="2916647"/>
                    </a:lnTo>
                    <a:lnTo>
                      <a:pt x="6596380" y="1685560"/>
                    </a:lnTo>
                    <a:cubicBezTo>
                      <a:pt x="6556883" y="1626414"/>
                      <a:pt x="6536563" y="1548060"/>
                      <a:pt x="6536563" y="1469897"/>
                    </a:cubicBezTo>
                    <a:cubicBezTo>
                      <a:pt x="6536563" y="1391733"/>
                      <a:pt x="6556375" y="1314140"/>
                      <a:pt x="6596380" y="1254233"/>
                    </a:cubicBezTo>
                    <a:lnTo>
                      <a:pt x="7434072" y="0"/>
                    </a:lnTo>
                    <a:lnTo>
                      <a:pt x="967105" y="0"/>
                    </a:lnTo>
                    <a:lnTo>
                      <a:pt x="0" y="1468946"/>
                    </a:lnTo>
                    <a:lnTo>
                      <a:pt x="967105" y="2916520"/>
                    </a:lnTo>
                    <a:close/>
                  </a:path>
                </a:pathLst>
              </a:custGeom>
              <a:solidFill>
                <a:srgbClr val="397D5A"/>
              </a:solidFill>
            </p:spPr>
          </p:sp>
        </p:grpSp>
        <p:sp>
          <p:nvSpPr>
            <p:cNvPr id="17" name="TextBox 17"/>
            <p:cNvSpPr txBox="1"/>
            <p:nvPr/>
          </p:nvSpPr>
          <p:spPr>
            <a:xfrm>
              <a:off x="13319844" y="4059179"/>
              <a:ext cx="4024644" cy="1706626"/>
            </a:xfrm>
            <a:prstGeom prst="rect">
              <a:avLst/>
            </a:prstGeom>
          </p:spPr>
          <p:txBody>
            <a:bodyPr lIns="0" tIns="0" rIns="0" bIns="0" rtlCol="0" anchor="t">
              <a:spAutoFit/>
            </a:bodyPr>
            <a:lstStyle/>
            <a:p>
              <a:pPr algn="l">
                <a:lnSpc>
                  <a:spcPts val="3476"/>
                </a:lnSpc>
              </a:pPr>
              <a:r>
                <a:rPr lang="en-US" sz="2519" spc="246">
                  <a:solidFill>
                    <a:srgbClr val="FFFFFF"/>
                  </a:solidFill>
                  <a:latin typeface="Open Sauce"/>
                  <a:ea typeface="Open Sauce"/>
                  <a:cs typeface="Open Sauce"/>
                  <a:sym typeface="Open Sauce"/>
                </a:rPr>
                <a:t>Training Process</a:t>
              </a:r>
            </a:p>
            <a:p>
              <a:pPr marL="0" lvl="0" indent="0" algn="l">
                <a:lnSpc>
                  <a:spcPts val="3476"/>
                </a:lnSpc>
                <a:spcBef>
                  <a:spcPct val="0"/>
                </a:spcBef>
              </a:pPr>
              <a:endParaRPr lang="en-US" sz="2519" spc="246">
                <a:solidFill>
                  <a:srgbClr val="FFFFFF"/>
                </a:solidFill>
                <a:latin typeface="Open Sauce"/>
                <a:ea typeface="Open Sauce"/>
                <a:cs typeface="Open Sauce"/>
                <a:sym typeface="Open Sauce"/>
              </a:endParaRPr>
            </a:p>
          </p:txBody>
        </p:sp>
        <p:sp>
          <p:nvSpPr>
            <p:cNvPr id="18" name="TextBox 18"/>
            <p:cNvSpPr txBox="1"/>
            <p:nvPr/>
          </p:nvSpPr>
          <p:spPr>
            <a:xfrm>
              <a:off x="7694659" y="378409"/>
              <a:ext cx="3719867" cy="1124808"/>
            </a:xfrm>
            <a:prstGeom prst="rect">
              <a:avLst/>
            </a:prstGeom>
          </p:spPr>
          <p:txBody>
            <a:bodyPr lIns="0" tIns="0" rIns="0" bIns="0" rtlCol="0" anchor="t">
              <a:spAutoFit/>
            </a:bodyPr>
            <a:lstStyle/>
            <a:p>
              <a:pPr marL="0" lvl="0" indent="0" algn="l">
                <a:lnSpc>
                  <a:spcPts val="3478"/>
                </a:lnSpc>
                <a:spcBef>
                  <a:spcPct val="0"/>
                </a:spcBef>
              </a:pPr>
              <a:r>
                <a:rPr lang="en-US" sz="2520" spc="247">
                  <a:solidFill>
                    <a:srgbClr val="FFFFFF"/>
                  </a:solidFill>
                  <a:latin typeface="Open Sauce"/>
                  <a:ea typeface="Open Sauce"/>
                  <a:cs typeface="Open Sauce"/>
                  <a:sym typeface="Open Sauce"/>
                </a:rPr>
                <a:t>Data Augmentation</a:t>
              </a:r>
            </a:p>
          </p:txBody>
        </p:sp>
        <p:sp>
          <p:nvSpPr>
            <p:cNvPr id="19" name="TextBox 19"/>
            <p:cNvSpPr txBox="1"/>
            <p:nvPr/>
          </p:nvSpPr>
          <p:spPr>
            <a:xfrm>
              <a:off x="13282263" y="311734"/>
              <a:ext cx="4062226" cy="2530110"/>
            </a:xfrm>
            <a:prstGeom prst="rect">
              <a:avLst/>
            </a:prstGeom>
          </p:spPr>
          <p:txBody>
            <a:bodyPr lIns="0" tIns="0" rIns="0" bIns="0" rtlCol="0" anchor="t">
              <a:spAutoFit/>
            </a:bodyPr>
            <a:lstStyle/>
            <a:p>
              <a:pPr algn="just">
                <a:lnSpc>
                  <a:spcPts val="4159"/>
                </a:lnSpc>
              </a:pPr>
              <a:r>
                <a:rPr lang="en-US" sz="2520" spc="247">
                  <a:solidFill>
                    <a:srgbClr val="FFFFFF"/>
                  </a:solidFill>
                  <a:latin typeface="Open Sauce"/>
                  <a:ea typeface="Open Sauce"/>
                  <a:cs typeface="Open Sauce"/>
                  <a:sym typeface="Open Sauce"/>
                </a:rPr>
                <a:t>Model Architecture</a:t>
              </a:r>
            </a:p>
            <a:p>
              <a:pPr algn="l">
                <a:lnSpc>
                  <a:spcPts val="3478"/>
                </a:lnSpc>
              </a:pPr>
              <a:endParaRPr lang="en-US" sz="2520" spc="247">
                <a:solidFill>
                  <a:srgbClr val="FFFFFF"/>
                </a:solidFill>
                <a:latin typeface="Open Sauce"/>
                <a:ea typeface="Open Sauce"/>
                <a:cs typeface="Open Sauce"/>
                <a:sym typeface="Open Sauce"/>
              </a:endParaRPr>
            </a:p>
            <a:p>
              <a:pPr marL="0" lvl="0" indent="0" algn="l">
                <a:lnSpc>
                  <a:spcPts val="3478"/>
                </a:lnSpc>
                <a:spcBef>
                  <a:spcPct val="0"/>
                </a:spcBef>
              </a:pPr>
              <a:endParaRPr lang="en-US" sz="2520" spc="247">
                <a:solidFill>
                  <a:srgbClr val="FFFFFF"/>
                </a:solidFill>
                <a:latin typeface="Open Sauce"/>
                <a:ea typeface="Open Sauce"/>
                <a:cs typeface="Open Sauce"/>
                <a:sym typeface="Open Sauce"/>
              </a:endParaRPr>
            </a:p>
          </p:txBody>
        </p:sp>
        <p:grpSp>
          <p:nvGrpSpPr>
            <p:cNvPr id="20" name="Group 20"/>
            <p:cNvGrpSpPr/>
            <p:nvPr/>
          </p:nvGrpSpPr>
          <p:grpSpPr>
            <a:xfrm rot="-10800000">
              <a:off x="6394340" y="3734567"/>
              <a:ext cx="6053028" cy="2383277"/>
              <a:chOff x="0" y="0"/>
              <a:chExt cx="7374240" cy="2903482"/>
            </a:xfrm>
          </p:grpSpPr>
          <p:sp>
            <p:nvSpPr>
              <p:cNvPr id="21" name="Freeform 21"/>
              <p:cNvSpPr/>
              <p:nvPr/>
            </p:nvSpPr>
            <p:spPr>
              <a:xfrm>
                <a:off x="0" y="0"/>
                <a:ext cx="7431151" cy="2950008"/>
              </a:xfrm>
              <a:custGeom>
                <a:avLst/>
                <a:gdLst/>
                <a:ahLst/>
                <a:cxnLst/>
                <a:rect l="l" t="t" r="r" b="b"/>
                <a:pathLst>
                  <a:path w="7431151" h="2950008">
                    <a:moveTo>
                      <a:pt x="6464935" y="0"/>
                    </a:moveTo>
                    <a:lnTo>
                      <a:pt x="0" y="0"/>
                    </a:lnTo>
                    <a:lnTo>
                      <a:pt x="837819" y="1268812"/>
                    </a:lnTo>
                    <a:cubicBezTo>
                      <a:pt x="877316" y="1328645"/>
                      <a:pt x="897636" y="1407910"/>
                      <a:pt x="897636" y="1486982"/>
                    </a:cubicBezTo>
                    <a:cubicBezTo>
                      <a:pt x="897636" y="1566054"/>
                      <a:pt x="877951" y="1644549"/>
                      <a:pt x="837819" y="1705152"/>
                    </a:cubicBezTo>
                    <a:lnTo>
                      <a:pt x="635" y="2950008"/>
                    </a:lnTo>
                    <a:lnTo>
                      <a:pt x="6464427" y="2950008"/>
                    </a:lnTo>
                    <a:lnTo>
                      <a:pt x="7431151" y="1486982"/>
                    </a:lnTo>
                    <a:lnTo>
                      <a:pt x="6464935" y="0"/>
                    </a:lnTo>
                    <a:close/>
                  </a:path>
                </a:pathLst>
              </a:custGeom>
              <a:solidFill>
                <a:srgbClr val="1C5739"/>
              </a:solidFill>
            </p:spPr>
          </p:sp>
        </p:grpSp>
        <p:sp>
          <p:nvSpPr>
            <p:cNvPr id="22" name="TextBox 22"/>
            <p:cNvSpPr txBox="1"/>
            <p:nvPr/>
          </p:nvSpPr>
          <p:spPr>
            <a:xfrm>
              <a:off x="7542270" y="4308368"/>
              <a:ext cx="4024644" cy="1124852"/>
            </a:xfrm>
            <a:prstGeom prst="rect">
              <a:avLst/>
            </a:prstGeom>
          </p:spPr>
          <p:txBody>
            <a:bodyPr lIns="0" tIns="0" rIns="0" bIns="0" rtlCol="0" anchor="t">
              <a:spAutoFit/>
            </a:bodyPr>
            <a:lstStyle/>
            <a:p>
              <a:pPr algn="l">
                <a:lnSpc>
                  <a:spcPts val="3476"/>
                </a:lnSpc>
              </a:pPr>
              <a:r>
                <a:rPr lang="en-US" sz="2519" spc="246">
                  <a:solidFill>
                    <a:srgbClr val="FFFFFF"/>
                  </a:solidFill>
                  <a:latin typeface="Open Sauce"/>
                  <a:ea typeface="Open Sauce"/>
                  <a:cs typeface="Open Sauce"/>
                  <a:sym typeface="Open Sauce"/>
                </a:rPr>
                <a:t>Evaluation</a:t>
              </a:r>
            </a:p>
            <a:p>
              <a:pPr marL="0" lvl="0" indent="0" algn="l">
                <a:lnSpc>
                  <a:spcPts val="3476"/>
                </a:lnSpc>
                <a:spcBef>
                  <a:spcPct val="0"/>
                </a:spcBef>
              </a:pPr>
              <a:endParaRPr lang="en-US" sz="2519" spc="246">
                <a:solidFill>
                  <a:srgbClr val="FFFFFF"/>
                </a:solidFill>
                <a:latin typeface="Open Sauce"/>
                <a:ea typeface="Open Sauce"/>
                <a:cs typeface="Open Sauce"/>
                <a:sym typeface="Open Sauce"/>
              </a:endParaRPr>
            </a:p>
          </p:txBody>
        </p:sp>
        <p:sp>
          <p:nvSpPr>
            <p:cNvPr id="23" name="AutoShape 23"/>
            <p:cNvSpPr/>
            <p:nvPr/>
          </p:nvSpPr>
          <p:spPr>
            <a:xfrm>
              <a:off x="6394340" y="1227999"/>
              <a:ext cx="586991" cy="0"/>
            </a:xfrm>
            <a:prstGeom prst="line">
              <a:avLst/>
            </a:prstGeom>
            <a:ln w="72722" cap="rnd">
              <a:solidFill>
                <a:srgbClr val="0B5304"/>
              </a:solidFill>
              <a:prstDash val="solid"/>
              <a:headEnd type="none" w="sm" len="sm"/>
              <a:tailEnd type="arrow" w="med" len="sm"/>
            </a:ln>
          </p:spPr>
        </p:sp>
        <p:sp>
          <p:nvSpPr>
            <p:cNvPr id="24" name="AutoShape 24"/>
            <p:cNvSpPr/>
            <p:nvPr/>
          </p:nvSpPr>
          <p:spPr>
            <a:xfrm>
              <a:off x="12391770" y="1223944"/>
              <a:ext cx="586991" cy="0"/>
            </a:xfrm>
            <a:prstGeom prst="line">
              <a:avLst/>
            </a:prstGeom>
            <a:ln w="72722" cap="rnd">
              <a:solidFill>
                <a:srgbClr val="0B5304"/>
              </a:solidFill>
              <a:prstDash val="solid"/>
              <a:headEnd type="none" w="sm" len="sm"/>
              <a:tailEnd type="arrow" w="med" len="sm"/>
            </a:ln>
          </p:spPr>
        </p:sp>
        <p:sp>
          <p:nvSpPr>
            <p:cNvPr id="25" name="AutoShape 25"/>
            <p:cNvSpPr/>
            <p:nvPr/>
          </p:nvSpPr>
          <p:spPr>
            <a:xfrm>
              <a:off x="16721054" y="2765427"/>
              <a:ext cx="0" cy="586991"/>
            </a:xfrm>
            <a:prstGeom prst="line">
              <a:avLst/>
            </a:prstGeom>
            <a:ln w="72722" cap="rnd">
              <a:solidFill>
                <a:srgbClr val="0B5304"/>
              </a:solidFill>
              <a:prstDash val="solid"/>
              <a:headEnd type="none" w="sm" len="sm"/>
              <a:tailEnd type="arrow" w="med" len="sm"/>
            </a:ln>
          </p:spPr>
        </p:sp>
        <p:sp>
          <p:nvSpPr>
            <p:cNvPr id="26" name="AutoShape 26"/>
            <p:cNvSpPr/>
            <p:nvPr/>
          </p:nvSpPr>
          <p:spPr>
            <a:xfrm flipH="1">
              <a:off x="11860377" y="4926206"/>
              <a:ext cx="586991" cy="0"/>
            </a:xfrm>
            <a:prstGeom prst="line">
              <a:avLst/>
            </a:prstGeom>
            <a:ln w="72722" cap="rnd">
              <a:solidFill>
                <a:srgbClr val="0B5304"/>
              </a:solidFill>
              <a:prstDash val="solid"/>
              <a:headEnd type="none" w="sm" len="sm"/>
              <a:tailEnd type="arrow" w="med" len="sm"/>
            </a:ln>
          </p:spPr>
        </p:sp>
        <p:grpSp>
          <p:nvGrpSpPr>
            <p:cNvPr id="27" name="Group 27"/>
            <p:cNvGrpSpPr/>
            <p:nvPr/>
          </p:nvGrpSpPr>
          <p:grpSpPr>
            <a:xfrm>
              <a:off x="0" y="3739903"/>
              <a:ext cx="6125776" cy="2383277"/>
              <a:chOff x="0" y="0"/>
              <a:chExt cx="7377120" cy="2870121"/>
            </a:xfrm>
          </p:grpSpPr>
          <p:sp>
            <p:nvSpPr>
              <p:cNvPr id="28" name="Freeform 28"/>
              <p:cNvSpPr/>
              <p:nvPr/>
            </p:nvSpPr>
            <p:spPr>
              <a:xfrm>
                <a:off x="0" y="0"/>
                <a:ext cx="7434580" cy="2916647"/>
              </a:xfrm>
              <a:custGeom>
                <a:avLst/>
                <a:gdLst/>
                <a:ahLst/>
                <a:cxnLst/>
                <a:rect l="l" t="t" r="r" b="b"/>
                <a:pathLst>
                  <a:path w="7434580" h="2916647">
                    <a:moveTo>
                      <a:pt x="967105" y="2916647"/>
                    </a:moveTo>
                    <a:lnTo>
                      <a:pt x="7434580" y="2916647"/>
                    </a:lnTo>
                    <a:lnTo>
                      <a:pt x="6596380" y="1685560"/>
                    </a:lnTo>
                    <a:cubicBezTo>
                      <a:pt x="6556883" y="1626414"/>
                      <a:pt x="6536563" y="1548060"/>
                      <a:pt x="6536563" y="1469897"/>
                    </a:cubicBezTo>
                    <a:cubicBezTo>
                      <a:pt x="6536563" y="1391733"/>
                      <a:pt x="6556375" y="1314140"/>
                      <a:pt x="6596380" y="1254233"/>
                    </a:cubicBezTo>
                    <a:lnTo>
                      <a:pt x="7434072" y="0"/>
                    </a:lnTo>
                    <a:lnTo>
                      <a:pt x="967105" y="0"/>
                    </a:lnTo>
                    <a:lnTo>
                      <a:pt x="0" y="1468946"/>
                    </a:lnTo>
                    <a:lnTo>
                      <a:pt x="967105" y="2916520"/>
                    </a:lnTo>
                    <a:close/>
                  </a:path>
                </a:pathLst>
              </a:custGeom>
              <a:solidFill>
                <a:srgbClr val="397D5A"/>
              </a:solidFill>
            </p:spPr>
          </p:sp>
        </p:grpSp>
        <p:sp>
          <p:nvSpPr>
            <p:cNvPr id="29" name="TextBox 29"/>
            <p:cNvSpPr txBox="1"/>
            <p:nvPr/>
          </p:nvSpPr>
          <p:spPr>
            <a:xfrm>
              <a:off x="1050566" y="4388463"/>
              <a:ext cx="4024644" cy="543079"/>
            </a:xfrm>
            <a:prstGeom prst="rect">
              <a:avLst/>
            </a:prstGeom>
          </p:spPr>
          <p:txBody>
            <a:bodyPr lIns="0" tIns="0" rIns="0" bIns="0" rtlCol="0" anchor="t">
              <a:spAutoFit/>
            </a:bodyPr>
            <a:lstStyle/>
            <a:p>
              <a:pPr marL="0" lvl="0" indent="0" algn="l">
                <a:lnSpc>
                  <a:spcPts val="3476"/>
                </a:lnSpc>
                <a:spcBef>
                  <a:spcPct val="0"/>
                </a:spcBef>
              </a:pPr>
              <a:r>
                <a:rPr lang="en-US" sz="2519" spc="246">
                  <a:solidFill>
                    <a:srgbClr val="FFFFFF"/>
                  </a:solidFill>
                  <a:latin typeface="Open Sauce"/>
                  <a:ea typeface="Open Sauce"/>
                  <a:cs typeface="Open Sauce"/>
                  <a:sym typeface="Open Sauce"/>
                </a:rPr>
                <a:t>Visualization</a:t>
              </a:r>
            </a:p>
          </p:txBody>
        </p:sp>
        <p:sp>
          <p:nvSpPr>
            <p:cNvPr id="30" name="AutoShape 30"/>
            <p:cNvSpPr/>
            <p:nvPr/>
          </p:nvSpPr>
          <p:spPr>
            <a:xfrm flipH="1">
              <a:off x="5734600" y="4889845"/>
              <a:ext cx="586991" cy="0"/>
            </a:xfrm>
            <a:prstGeom prst="line">
              <a:avLst/>
            </a:prstGeom>
            <a:ln w="72722" cap="rnd">
              <a:solidFill>
                <a:srgbClr val="0B5304"/>
              </a:solidFill>
              <a:prstDash val="solid"/>
              <a:headEnd type="none" w="sm" len="sm"/>
              <a:tailEnd type="arrow" w="med" len="sm"/>
            </a:ln>
          </p:spPr>
        </p:sp>
      </p:grpSp>
      <p:sp>
        <p:nvSpPr>
          <p:cNvPr id="31" name="TextBox 31"/>
          <p:cNvSpPr txBox="1"/>
          <p:nvPr/>
        </p:nvSpPr>
        <p:spPr>
          <a:xfrm>
            <a:off x="1806159" y="2939287"/>
            <a:ext cx="5312489" cy="646908"/>
          </a:xfrm>
          <a:prstGeom prst="rect">
            <a:avLst/>
          </a:prstGeom>
        </p:spPr>
        <p:txBody>
          <a:bodyPr wrap="square" lIns="0" tIns="0" rIns="0" bIns="0" rtlCol="0" anchor="t">
            <a:spAutoFit/>
          </a:bodyPr>
          <a:lstStyle/>
          <a:p>
            <a:pPr algn="ctr">
              <a:lnSpc>
                <a:spcPts val="5519"/>
              </a:lnSpc>
              <a:spcBef>
                <a:spcPct val="0"/>
              </a:spcBef>
            </a:pPr>
            <a:r>
              <a:rPr lang="en-US" sz="3999" b="1" spc="391" dirty="0">
                <a:solidFill>
                  <a:srgbClr val="0B5304"/>
                </a:solidFill>
                <a:latin typeface="Open Sauce Bold"/>
                <a:ea typeface="Open Sauce Bold"/>
                <a:cs typeface="Open Sauce Bold"/>
                <a:sym typeface="Open Sauce Bold"/>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986</Words>
  <Application>Microsoft Office PowerPoint</Application>
  <PresentationFormat>Custom</PresentationFormat>
  <Paragraphs>190</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Codec Pro ExtraBold</vt:lpstr>
      <vt:lpstr>Arial</vt:lpstr>
      <vt:lpstr>Glacial Indifference</vt:lpstr>
      <vt:lpstr>Canva Sans Bold</vt:lpstr>
      <vt:lpstr>Glacial Indifference Bold</vt:lpstr>
      <vt:lpstr>Canva Sans</vt:lpstr>
      <vt:lpstr>Playfair Display Bold</vt:lpstr>
      <vt:lpstr>Open Sauce</vt:lpstr>
      <vt:lpstr>Calibri</vt:lpstr>
      <vt:lpstr>Open Sauce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dc:title>
  <cp:lastModifiedBy>HP</cp:lastModifiedBy>
  <cp:revision>6</cp:revision>
  <dcterms:created xsi:type="dcterms:W3CDTF">2006-08-16T00:00:00Z</dcterms:created>
  <dcterms:modified xsi:type="dcterms:W3CDTF">2024-12-19T17:59:09Z</dcterms:modified>
  <dc:identifier>DAGWK3KVthA</dc:identifier>
</cp:coreProperties>
</file>